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90" r:id="rId2"/>
    <p:sldId id="306" r:id="rId3"/>
    <p:sldId id="331" r:id="rId4"/>
    <p:sldId id="332" r:id="rId5"/>
    <p:sldId id="333" r:id="rId6"/>
    <p:sldId id="325" r:id="rId7"/>
    <p:sldId id="355" r:id="rId8"/>
    <p:sldId id="335" r:id="rId9"/>
    <p:sldId id="334" r:id="rId10"/>
    <p:sldId id="321" r:id="rId11"/>
    <p:sldId id="353" r:id="rId12"/>
    <p:sldId id="340" r:id="rId13"/>
    <p:sldId id="34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FFF"/>
    <a:srgbClr val="DA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69" autoAdjust="0"/>
    <p:restoredTop sz="50000" autoAdjust="0"/>
  </p:normalViewPr>
  <p:slideViewPr>
    <p:cSldViewPr>
      <p:cViewPr varScale="1">
        <p:scale>
          <a:sx n="128" d="100"/>
          <a:sy n="128" d="100"/>
        </p:scale>
        <p:origin x="12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E7502F-3123-5E49-805F-1D63B4BC22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8D43D-BFEE-0847-8D5E-CE194FE24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E325E6-1B58-7942-86A6-F7CF83C26530}" type="datetimeFigureOut">
              <a:rPr lang="en-US"/>
              <a:pPr>
                <a:defRPr/>
              </a:pPr>
              <a:t>10/14/25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4F73-AB84-3A47-B154-D4E2BEE416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8F087-2D96-7B4F-A956-8D3028076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0A81A2-524D-2345-898B-264089E41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8D8303F-D971-3441-BE96-C062CAE036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7662477-10C7-E44E-A73D-6ABE3BE133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B95F214-66E3-B047-8F98-28AF9960992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32F649C-AFBA-E746-A012-09693C7096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3AF2B93-DF3B-4E48-AA24-280EF17B88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4FB8C30-89A7-AD40-AB8D-A9A9D8DBF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B05D3E-B074-C948-B19B-16388473A9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AF7B97-E76D-A245-8DAB-8AF85F5FE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61014CC5-C901-234F-BF99-F2A6E9B50926}" type="slidenum">
              <a:rPr lang="en-US" altLang="en-US" sz="1200" smtClean="0"/>
              <a:pPr>
                <a:defRPr/>
              </a:pPr>
              <a:t>10</a:t>
            </a:fld>
            <a:endParaRPr lang="en-US" altLang="en-US" sz="1200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9697CFD4-B847-FB44-88CF-89A9DDB1A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7D65E7C1-462F-1A4A-96E2-8D153D69F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AF7B97-E76D-A245-8DAB-8AF85F5FE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61014CC5-C901-234F-BF99-F2A6E9B50926}" type="slidenum">
              <a:rPr lang="en-US" altLang="en-US" sz="1200" smtClean="0"/>
              <a:pPr>
                <a:defRPr/>
              </a:pPr>
              <a:t>11</a:t>
            </a:fld>
            <a:endParaRPr lang="en-US" altLang="en-US" sz="1200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9697CFD4-B847-FB44-88CF-89A9DDB1A0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7D65E7C1-462F-1A4A-96E2-8D153D69F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510042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22BE56-DBFF-6243-B92B-76ACB37A60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A0F36596-584A-224C-915E-960620B9234D}" type="slidenum">
              <a:rPr lang="en-US" altLang="en-US" sz="1200" smtClean="0"/>
              <a:pPr>
                <a:defRPr/>
              </a:pPr>
              <a:t>12</a:t>
            </a:fld>
            <a:endParaRPr lang="en-US" altLang="en-US" sz="1200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9FCBC700-F518-9548-A360-8799A003252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E74CCFB4-788D-C442-BAAB-9EEC294FA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569BA0-1E1D-2C4D-A244-FECF42F6B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EBE26A58-C129-2F47-BE9A-E1EEA814BC4C}" type="slidenum">
              <a:rPr lang="en-US" altLang="en-US" sz="1200" smtClean="0"/>
              <a:pPr>
                <a:defRPr/>
              </a:pPr>
              <a:t>13</a:t>
            </a:fld>
            <a:endParaRPr lang="en-US" altLang="en-US" sz="1200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A9148ECE-4914-6D4B-9D44-05DAD7258AD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308D8430-8573-0348-9B75-B92DAD006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B6DF87-7259-B04E-BD3E-73C31FFA78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73669EE4-8481-C344-A152-CCABBCCFABBE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E7621605-FB58-6049-868C-831C582C74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B46B47CE-CD78-B04C-8C63-1F9949422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50D684-68A5-9744-A4DC-0A3DD6632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F7FC8C81-B4AB-604D-95C9-3AC9DE95B743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B75719EF-D38C-7D42-B5D1-4A447121C16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FC611B2-48CC-C24F-BD61-713990E45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FE66DA-D3DA-A64C-993C-D35327C96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DC2823A8-78D0-1E41-8792-298C7D133130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8F547363-B9CC-324B-821E-965088E6D1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97EEB90-2CAC-6A4E-9004-11FE241A0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E0564C-E7C1-3147-9111-06D5D21D9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FB4D4F7E-E69D-3242-9D61-444BB8A037E1}" type="slidenum">
              <a:rPr lang="en-US" altLang="en-US" sz="1200" smtClean="0"/>
              <a:pPr>
                <a:defRPr/>
              </a:pPr>
              <a:t>5</a:t>
            </a:fld>
            <a:endParaRPr lang="en-US" altLang="en-US" sz="1200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0C850078-7CB7-5C40-B7CD-AEA56B05DFF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6CD5F6E8-8840-3240-8547-F5C48E108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BECE63-0D87-9E45-A95F-15220AA17A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590A6628-5124-A149-A6B1-14838872162A}" type="slidenum">
              <a:rPr lang="en-US" altLang="en-US" sz="1200" smtClean="0"/>
              <a:pPr>
                <a:defRPr/>
              </a:pPr>
              <a:t>6</a:t>
            </a:fld>
            <a:endParaRPr lang="en-US" altLang="en-US" sz="1200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BCD1A333-D0A3-7448-8169-FAD2564E3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4A31ED08-9CBB-DC41-A1D3-5BB863690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50D684-68A5-9744-A4DC-0A3DD6632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F7FC8C81-B4AB-604D-95C9-3AC9DE95B743}" type="slidenum">
              <a:rPr lang="en-US" altLang="en-US" sz="1200" smtClean="0"/>
              <a:pPr>
                <a:defRPr/>
              </a:pPr>
              <a:t>7</a:t>
            </a:fld>
            <a:endParaRPr lang="en-US" altLang="en-US" sz="1200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B75719EF-D38C-7D42-B5D1-4A447121C16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FC611B2-48CC-C24F-BD61-713990E45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15745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7B5E38-D9DC-A34F-A79A-0383D61B7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73B40BF8-6AC0-9B4A-A211-FB011EF99428}" type="slidenum">
              <a:rPr lang="en-US" altLang="en-US" sz="1200" smtClean="0"/>
              <a:pPr>
                <a:defRPr/>
              </a:pPr>
              <a:t>8</a:t>
            </a:fld>
            <a:endParaRPr lang="en-US" altLang="en-US" sz="1200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48A1ECBE-758B-5F4B-A1AD-F91CA45C3AD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4A68A493-0AD1-9743-84F5-3464E0538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33D19C-D3CA-F44B-A1BA-DCC22F7ED5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fld id="{308F8841-F9D9-AF48-92B4-B97F54E98DE9}" type="slidenum">
              <a:rPr lang="en-US" altLang="en-US" sz="1200" smtClean="0"/>
              <a:pPr>
                <a:defRPr/>
              </a:pPr>
              <a:t>9</a:t>
            </a:fld>
            <a:endParaRPr lang="en-US" altLang="en-US" sz="1200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054B723D-49E3-D641-8E72-EE81FA0D2F5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F53D12F6-F3F1-C14C-B259-270AA277B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104482-E87A-584E-92F7-657EFB9C2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5C0BAB-C4BF-E04F-B6B1-5B92B1C7A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299438-027F-0043-8BE2-59F6C73AF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FC72A-9F16-CC4A-9978-EA75F0890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09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C55610-EDC8-824E-8DDD-519557D9C3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38FDF4-3981-584E-9E56-0B1D92946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67A4A7-6432-824B-B440-4AB429410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66B91-4403-7D45-BCE4-51C04F55C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43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55ED23-782E-F743-B752-C9090239C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6E0369-B597-1444-9127-AC45C0B87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F0AA95-AACF-C148-9FB7-937231502B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D9A7D-6569-2144-9EC4-EE670E8092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23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9A78B3-2445-8A4B-A534-2BA5C82F5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9D817D-0F86-ED43-BDFB-756FAC8F4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1BF6D0-F529-4742-AA4B-CC6D2578A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96358-1C9F-2C43-94C6-D974E5707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29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8C5EB8-EF42-D040-8FB5-3C9720A0B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E1564-0146-2548-ADCB-8EE160D05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FA7CE1-677F-654A-97F7-C145666793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E1A5E-5218-CB43-A156-C604FF34B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50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357E02-7269-2946-B322-171089B9A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713A23-2EB2-0945-8E1C-7758677C7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C1DF6-CF2B-334B-8420-871769487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C81C2-5E79-A643-859D-862BB96A4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79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A26F47-1EAD-4C40-AC5C-72EDEDE910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36D623-2C3D-8A42-8823-CB261430A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59454B9-BAA3-B544-B3E4-75C30A5DE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06CC7-298B-4845-8867-190B2A08E6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11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E0C5E0-030B-794A-8D6D-300EB7741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4FDD29-0CEB-5346-A797-909F50E01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F84A61-F7FB-8E4E-95AB-ED8601498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4381E-6CFC-BB41-8C29-1DEF83B9D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34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539D0B-D8CF-4843-82CD-864916ADD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BCC2D8-B338-774C-A860-7FA115D26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0E79D8-F797-124C-BF89-C16BDB288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7E0A3-80FA-6A4D-8542-D9A4B24B8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00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DC7835-DEC1-7940-B9DC-B9FD20BB0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5B88F-CA4F-A14F-973D-BBD80BC5B9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7E801F-5799-B24A-9D6A-6F33502BC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946F3-5A48-7F4F-B345-76EE4DD4C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88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306775-A96A-A24B-86FD-1FD3CC7A6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37F54-3EDA-0A41-ADA2-5E97AE1C12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9EF90-4787-3D4D-914C-31CFC4FBE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5A2C9-D618-1A46-A48D-4587F246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50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91E112C-E841-D44B-BC03-09A267EED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C7BE3D-55AF-A647-BC85-0A9F751B1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F2EA1D-4E45-9F44-8E09-63851EAD47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99A2F5-209B-3747-9F78-AF13BCCDE0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156B7A-8875-D847-A529-B24748BA60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7FBEBE-DCEB-2145-9E9F-F90482070D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48" y="5257086"/>
            <a:ext cx="54610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Surveying the Stars, </a:t>
            </a:r>
            <a:r>
              <a:rPr lang="en-US" altLang="en-US" sz="2000" dirty="0"/>
              <a:t>Chapter 15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</a:t>
            </a:r>
            <a:r>
              <a:rPr lang="en-US" altLang="en-US" sz="2000" dirty="0"/>
              <a:t>488-512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5" name="Text Box 11">
            <a:extLst>
              <a:ext uri="{FF2B5EF4-FFF2-40B4-BE49-F238E27FC236}">
                <a16:creationId xmlns:a16="http://schemas.microsoft.com/office/drawing/2014/main" id="{1A831060-1787-C04A-B50E-DCD24DD68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91000"/>
            <a:ext cx="5043112" cy="2677656"/>
          </a:xfrm>
          <a:prstGeom prst="rect">
            <a:avLst/>
          </a:prstGeom>
          <a:noFill/>
          <a:ln>
            <a:solidFill>
              <a:srgbClr val="65FFFF"/>
            </a:solidFill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u="sng" dirty="0">
                <a:solidFill>
                  <a:schemeClr val="bg1"/>
                </a:solidFill>
              </a:rPr>
              <a:t>For a star:</a:t>
            </a:r>
          </a:p>
          <a:p>
            <a:pPr>
              <a:defRPr/>
            </a:pPr>
            <a:endParaRPr lang="en-US" altLang="x-none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x-none" sz="1800" b="1" dirty="0">
                <a:solidFill>
                  <a:srgbClr val="FF0000"/>
                </a:solidFill>
              </a:rPr>
              <a:t>• The (total) power </a:t>
            </a:r>
            <a:r>
              <a:rPr lang="en-US" altLang="x-none" sz="1800" b="1" dirty="0">
                <a:solidFill>
                  <a:srgbClr val="65FFFF"/>
                </a:solidFill>
              </a:rPr>
              <a:t>I</a:t>
            </a:r>
            <a:r>
              <a:rPr lang="en-US" altLang="x-none" sz="1800" b="1" dirty="0">
                <a:solidFill>
                  <a:srgbClr val="FF0000"/>
                </a:solidFill>
              </a:rPr>
              <a:t> is also called luminosity, </a:t>
            </a:r>
            <a:r>
              <a:rPr lang="en-US" altLang="x-none" sz="1800" b="1" dirty="0">
                <a:solidFill>
                  <a:srgbClr val="65FFFF"/>
                </a:solidFill>
              </a:rPr>
              <a:t>L=I</a:t>
            </a:r>
          </a:p>
          <a:p>
            <a:pPr>
              <a:defRPr/>
            </a:pPr>
            <a:endParaRPr lang="en-US" altLang="x-none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x-none" sz="1800" b="1" dirty="0">
                <a:solidFill>
                  <a:srgbClr val="FF0000"/>
                </a:solidFill>
              </a:rPr>
              <a:t>• Absolute magnitude </a:t>
            </a:r>
            <a:r>
              <a:rPr lang="en-US" altLang="x-none" sz="1800" b="1" dirty="0">
                <a:solidFill>
                  <a:srgbClr val="65FFFF"/>
                </a:solidFill>
              </a:rPr>
              <a:t>M</a:t>
            </a:r>
            <a:r>
              <a:rPr lang="en-US" altLang="x-none" sz="1800" b="1" dirty="0">
                <a:solidFill>
                  <a:srgbClr val="FF0000"/>
                </a:solidFill>
              </a:rPr>
              <a:t>  is the same thing, too</a:t>
            </a:r>
          </a:p>
          <a:p>
            <a:pPr>
              <a:defRPr/>
            </a:pPr>
            <a:r>
              <a:rPr lang="en-US" altLang="x-none" sz="1800" b="1" dirty="0">
                <a:solidFill>
                  <a:srgbClr val="FF0000"/>
                </a:solidFill>
              </a:rPr>
              <a:t>    but with different math </a:t>
            </a:r>
          </a:p>
          <a:p>
            <a:pPr algn="ctr">
              <a:defRPr/>
            </a:pPr>
            <a:r>
              <a:rPr lang="en-US" altLang="x-none" sz="1800" b="1" dirty="0">
                <a:solidFill>
                  <a:srgbClr val="FFFF00"/>
                </a:solidFill>
              </a:rPr>
              <a:t>M = - 2.5 lg L/</a:t>
            </a:r>
            <a:r>
              <a:rPr lang="en-US" altLang="x-none" sz="1800" b="1" dirty="0" err="1">
                <a:solidFill>
                  <a:srgbClr val="FFFF00"/>
                </a:solidFill>
              </a:rPr>
              <a:t>L</a:t>
            </a:r>
            <a:r>
              <a:rPr lang="en-US" altLang="x-none" sz="1800" b="1" baseline="-25000" dirty="0" err="1">
                <a:solidFill>
                  <a:srgbClr val="FFFF00"/>
                </a:solidFill>
              </a:rPr>
              <a:t>Vega</a:t>
            </a:r>
            <a:r>
              <a:rPr lang="en-US" altLang="x-none" sz="1800" b="1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endParaRPr lang="en-US" altLang="x-none" sz="1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x-none" sz="1800" b="1" dirty="0">
                <a:solidFill>
                  <a:srgbClr val="FF0000"/>
                </a:solidFill>
              </a:rPr>
              <a:t>• The surface area is </a:t>
            </a:r>
            <a:r>
              <a:rPr lang="en-US" altLang="x-none" sz="1800" b="1" dirty="0">
                <a:solidFill>
                  <a:srgbClr val="FFFF00"/>
                </a:solidFill>
              </a:rPr>
              <a:t>A=4r</a:t>
            </a:r>
            <a:r>
              <a:rPr lang="en-US" altLang="x-none" sz="1800" b="1" baseline="30000" dirty="0">
                <a:solidFill>
                  <a:srgbClr val="FFFF00"/>
                </a:solidFill>
              </a:rPr>
              <a:t>2</a:t>
            </a:r>
            <a:r>
              <a:rPr lang="en-US" altLang="x-none" sz="1800" b="1" dirty="0">
                <a:solidFill>
                  <a:srgbClr val="FFFF00"/>
                </a:solidFill>
                <a:latin typeface="Symbol" charset="2"/>
              </a:rPr>
              <a:t>p </a:t>
            </a:r>
            <a:r>
              <a:rPr lang="en-US" altLang="x-none" sz="1800" b="1" dirty="0">
                <a:solidFill>
                  <a:srgbClr val="FF0000"/>
                </a:solidFill>
              </a:rPr>
              <a:t>(a sphere)</a:t>
            </a:r>
            <a:r>
              <a:rPr lang="en-US" altLang="x-none" sz="1800" b="1" dirty="0">
                <a:solidFill>
                  <a:srgbClr val="FF0000"/>
                </a:solidFill>
                <a:latin typeface="Symbol" charset="2"/>
              </a:rPr>
              <a:t> </a:t>
            </a:r>
            <a:r>
              <a:rPr lang="en-US" altLang="x-none" sz="1800" b="1" dirty="0">
                <a:solidFill>
                  <a:srgbClr val="FF0000"/>
                </a:solidFill>
              </a:rPr>
              <a:t> </a:t>
            </a:r>
            <a:endParaRPr lang="en-US" altLang="x-none" sz="1800" dirty="0">
              <a:solidFill>
                <a:srgbClr val="FF0000"/>
              </a:solidFill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1153701F-BB5E-A34B-8EAC-AC2B2BF51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032"/>
            <a:ext cx="6342698" cy="4154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65FFFF"/>
            </a:solidFill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                          </a:t>
            </a:r>
            <a:r>
              <a:rPr lang="en-US" altLang="x-none" b="1" u="sng" dirty="0">
                <a:solidFill>
                  <a:schemeClr val="bg1"/>
                </a:solidFill>
              </a:rPr>
              <a:t>Stefan-Boltzmann law</a:t>
            </a:r>
            <a:r>
              <a:rPr lang="en-US" altLang="x-none" b="1" dirty="0">
                <a:solidFill>
                  <a:schemeClr val="bg1"/>
                </a:solidFill>
              </a:rPr>
              <a:t>:</a:t>
            </a:r>
            <a:endParaRPr lang="en-US" altLang="x-none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x-none" sz="1200" b="1" i="1" u="sng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Hot objects glow,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 and the strength of the glow increases as they get hotter.</a:t>
            </a:r>
          </a:p>
          <a:p>
            <a:pPr>
              <a:defRPr/>
            </a:pPr>
            <a:endParaRPr lang="en-US" altLang="x-none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2000" i="1" dirty="0">
                <a:solidFill>
                  <a:srgbClr val="FFC000"/>
                </a:solidFill>
              </a:rPr>
              <a:t>Each square inch of surface radiates this much power:</a:t>
            </a:r>
          </a:p>
          <a:p>
            <a:pPr algn="ctr">
              <a:defRPr/>
            </a:pPr>
            <a:endParaRPr lang="en-US" altLang="x-none" sz="20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I/A = </a:t>
            </a:r>
            <a:r>
              <a:rPr lang="en-US" altLang="x-none" sz="2000" b="1" dirty="0">
                <a:solidFill>
                  <a:srgbClr val="FFFF00"/>
                </a:solidFill>
                <a:latin typeface="Symbol" charset="2"/>
              </a:rPr>
              <a:t>s</a:t>
            </a:r>
            <a:r>
              <a:rPr lang="en-US" altLang="x-none" sz="2000" b="1" dirty="0">
                <a:solidFill>
                  <a:srgbClr val="FFFF00"/>
                </a:solidFill>
              </a:rPr>
              <a:t> T</a:t>
            </a:r>
            <a:r>
              <a:rPr lang="en-US" altLang="x-none" sz="2000" b="1" baseline="30000" dirty="0">
                <a:solidFill>
                  <a:srgbClr val="FFFF00"/>
                </a:solidFill>
              </a:rPr>
              <a:t>4</a:t>
            </a:r>
            <a:endParaRPr lang="en-US" altLang="x-none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x-none" sz="1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1800" dirty="0">
                <a:solidFill>
                  <a:srgbClr val="00B0F0"/>
                </a:solidFill>
              </a:rPr>
              <a:t>I[Watt]=power,  T[K]=temperature,  A[m</a:t>
            </a:r>
            <a:r>
              <a:rPr lang="en-US" altLang="x-none" sz="1800" baseline="30000" dirty="0">
                <a:solidFill>
                  <a:srgbClr val="00B0F0"/>
                </a:solidFill>
              </a:rPr>
              <a:t>2</a:t>
            </a:r>
            <a:r>
              <a:rPr lang="en-US" altLang="x-none" sz="1800" dirty="0">
                <a:solidFill>
                  <a:srgbClr val="00B0F0"/>
                </a:solidFill>
              </a:rPr>
              <a:t>]=surface area</a:t>
            </a:r>
          </a:p>
          <a:p>
            <a:pPr>
              <a:defRPr/>
            </a:pPr>
            <a:endParaRPr lang="en-US" altLang="x-none" sz="18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1800" dirty="0">
                <a:solidFill>
                  <a:srgbClr val="00B0F0"/>
                </a:solidFill>
              </a:rPr>
              <a:t>Boltzmann constant </a:t>
            </a:r>
            <a:r>
              <a:rPr lang="en-US" altLang="x-none" sz="1800" dirty="0">
                <a:solidFill>
                  <a:srgbClr val="FFFF00"/>
                </a:solidFill>
                <a:latin typeface="Symbol" charset="2"/>
              </a:rPr>
              <a:t>s</a:t>
            </a:r>
            <a:r>
              <a:rPr lang="en-US" altLang="x-none" sz="1800" dirty="0">
                <a:solidFill>
                  <a:srgbClr val="FFFF00"/>
                </a:solidFill>
              </a:rPr>
              <a:t> = 6.67 x 10</a:t>
            </a:r>
            <a:r>
              <a:rPr lang="en-US" altLang="x-none" sz="1800" baseline="30000" dirty="0">
                <a:solidFill>
                  <a:srgbClr val="FFFF00"/>
                </a:solidFill>
              </a:rPr>
              <a:t>-8 </a:t>
            </a:r>
            <a:r>
              <a:rPr lang="en-US" altLang="x-none" sz="1800" dirty="0">
                <a:solidFill>
                  <a:srgbClr val="FFFF00"/>
                </a:solidFill>
              </a:rPr>
              <a:t> </a:t>
            </a:r>
            <a:r>
              <a:rPr lang="en-US" altLang="x-none" sz="1800" dirty="0">
                <a:solidFill>
                  <a:srgbClr val="00B0F0"/>
                </a:solidFill>
              </a:rPr>
              <a:t>[in units of W/(m</a:t>
            </a:r>
            <a:r>
              <a:rPr lang="en-US" altLang="x-none" sz="1800" baseline="30000" dirty="0">
                <a:solidFill>
                  <a:srgbClr val="00B0F0"/>
                </a:solidFill>
              </a:rPr>
              <a:t>2</a:t>
            </a:r>
            <a:r>
              <a:rPr lang="en-US" altLang="x-none" sz="1800" dirty="0">
                <a:solidFill>
                  <a:srgbClr val="00B0F0"/>
                </a:solidFill>
              </a:rPr>
              <a:t>K</a:t>
            </a:r>
            <a:r>
              <a:rPr lang="en-US" altLang="x-none" sz="1800" baseline="30000" dirty="0">
                <a:solidFill>
                  <a:srgbClr val="00B0F0"/>
                </a:solidFill>
              </a:rPr>
              <a:t>4</a:t>
            </a:r>
            <a:r>
              <a:rPr lang="en-US" altLang="x-none" sz="1800" dirty="0">
                <a:solidFill>
                  <a:srgbClr val="00B0F0"/>
                </a:solidFill>
                <a:latin typeface="Symbol" charset="2"/>
              </a:rPr>
              <a:t>)]</a:t>
            </a:r>
          </a:p>
          <a:p>
            <a:pPr algn="ctr">
              <a:defRPr/>
            </a:pPr>
            <a:endParaRPr lang="en-US" altLang="x-none" sz="1800" dirty="0">
              <a:solidFill>
                <a:srgbClr val="00B0F0"/>
              </a:solidFill>
              <a:latin typeface="Symbol" charset="2"/>
            </a:endParaRPr>
          </a:p>
          <a:p>
            <a:pPr algn="ctr">
              <a:defRPr/>
            </a:pPr>
            <a:r>
              <a:rPr lang="en-US" altLang="x-none" sz="1800" i="1" dirty="0">
                <a:solidFill>
                  <a:schemeClr val="bg1"/>
                </a:solidFill>
              </a:rPr>
              <a:t>(Josef Stefan, Ludwig Boltzmann, 1877)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C8974-1A15-AE4A-95FA-44A59877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304800"/>
            <a:ext cx="381000" cy="304800"/>
          </a:xfrm>
          <a:solidFill>
            <a:schemeClr val="tx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63C751E2-509B-D144-A2C2-3B6C74F06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-76200"/>
            <a:ext cx="4648200" cy="685800"/>
          </a:xfrm>
        </p:spPr>
        <p:txBody>
          <a:bodyPr/>
          <a:lstStyle/>
          <a:p>
            <a:pPr>
              <a:defRPr/>
            </a:pPr>
            <a:r>
              <a:rPr lang="en-US" altLang="x-none" sz="2800" b="1">
                <a:solidFill>
                  <a:srgbClr val="FF0000"/>
                </a:solidFill>
              </a:rPr>
              <a:t>The size of stars</a:t>
            </a:r>
            <a:endParaRPr lang="en-US" altLang="x-none"/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A61B586D-D2DE-0549-BD8C-1ED9CDC15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31130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>
                <a:solidFill>
                  <a:srgbClr val="00CC00"/>
                </a:solidFill>
              </a:rPr>
              <a:t>How big are the stars?</a:t>
            </a:r>
            <a:endParaRPr lang="en-US" altLang="x-none"/>
          </a:p>
        </p:txBody>
      </p:sp>
      <p:sp>
        <p:nvSpPr>
          <p:cNvPr id="93190" name="Text Box 6">
            <a:extLst>
              <a:ext uri="{FF2B5EF4-FFF2-40B4-BE49-F238E27FC236}">
                <a16:creationId xmlns:a16="http://schemas.microsoft.com/office/drawing/2014/main" id="{B02439ED-881E-134C-8D91-DFCC88AFE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65138"/>
            <a:ext cx="52292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>
                <a:solidFill>
                  <a:srgbClr val="FFFF00"/>
                </a:solidFill>
              </a:rPr>
              <a:t>Can’s see size in telescope - all stars are just dots.</a:t>
            </a:r>
            <a:endParaRPr lang="en-US" altLang="x-none"/>
          </a:p>
        </p:txBody>
      </p:sp>
      <p:sp>
        <p:nvSpPr>
          <p:cNvPr id="93194" name="Text Box 10">
            <a:extLst>
              <a:ext uri="{FF2B5EF4-FFF2-40B4-BE49-F238E27FC236}">
                <a16:creationId xmlns:a16="http://schemas.microsoft.com/office/drawing/2014/main" id="{0943796E-17C1-C24C-93B5-ECA1AF6B5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30464"/>
            <a:ext cx="87630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x-none" dirty="0">
                <a:solidFill>
                  <a:schemeClr val="bg1"/>
                </a:solidFill>
              </a:rPr>
              <a:t>Once we know</a:t>
            </a:r>
          </a:p>
          <a:p>
            <a:pPr>
              <a:defRPr/>
            </a:pPr>
            <a:r>
              <a:rPr lang="en-US" altLang="x-none" dirty="0">
                <a:solidFill>
                  <a:schemeClr val="bg1"/>
                </a:solidFill>
              </a:rPr>
              <a:t>• the absolute magnitude (M)    </a:t>
            </a:r>
            <a:r>
              <a:rPr lang="en-US" altLang="x-none" sz="2000" dirty="0">
                <a:solidFill>
                  <a:srgbClr val="65FFFF"/>
                </a:solidFill>
              </a:rPr>
              <a:t>solve</a:t>
            </a:r>
            <a:r>
              <a:rPr lang="en-US" altLang="x-none" sz="2000" dirty="0">
                <a:solidFill>
                  <a:schemeClr val="bg1"/>
                </a:solidFill>
              </a:rPr>
              <a:t> </a:t>
            </a:r>
            <a:r>
              <a:rPr lang="en-US" altLang="x-none" sz="2000" dirty="0">
                <a:solidFill>
                  <a:srgbClr val="FFFF00"/>
                </a:solidFill>
              </a:rPr>
              <a:t>M = - 2.5 lg L/</a:t>
            </a:r>
            <a:r>
              <a:rPr lang="en-US" altLang="x-none" sz="2000" dirty="0" err="1">
                <a:solidFill>
                  <a:srgbClr val="FFFF00"/>
                </a:solidFill>
              </a:rPr>
              <a:t>L</a:t>
            </a:r>
            <a:r>
              <a:rPr lang="en-US" altLang="x-none" sz="2000" baseline="-25000" dirty="0" err="1">
                <a:solidFill>
                  <a:srgbClr val="FFFF00"/>
                </a:solidFill>
              </a:rPr>
              <a:t>Vega</a:t>
            </a:r>
            <a:r>
              <a:rPr lang="en-US" altLang="x-none" sz="2000" dirty="0">
                <a:solidFill>
                  <a:srgbClr val="FFFF00"/>
                </a:solidFill>
              </a:rPr>
              <a:t> </a:t>
            </a:r>
            <a:r>
              <a:rPr lang="en-US" altLang="x-none" sz="2000" dirty="0">
                <a:solidFill>
                  <a:srgbClr val="65FFFF"/>
                </a:solidFill>
              </a:rPr>
              <a:t>for L</a:t>
            </a:r>
            <a:endParaRPr lang="en-US" altLang="x-none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dirty="0">
                <a:solidFill>
                  <a:schemeClr val="bg1"/>
                </a:solidFill>
              </a:rPr>
              <a:t>• the temperature (T)                 </a:t>
            </a:r>
            <a:r>
              <a:rPr lang="en-US" altLang="x-none" sz="2000" dirty="0">
                <a:solidFill>
                  <a:srgbClr val="65FFFF"/>
                </a:solidFill>
              </a:rPr>
              <a:t>solve</a:t>
            </a:r>
            <a:r>
              <a:rPr lang="en-US" altLang="x-none" sz="2000" dirty="0">
                <a:solidFill>
                  <a:schemeClr val="bg1"/>
                </a:solidFill>
              </a:rPr>
              <a:t> </a:t>
            </a:r>
            <a:r>
              <a:rPr lang="en-US" altLang="x-none" sz="2000" dirty="0">
                <a:solidFill>
                  <a:srgbClr val="FFFF00"/>
                </a:solidFill>
              </a:rPr>
              <a:t>L/A = </a:t>
            </a:r>
            <a:r>
              <a:rPr lang="en-US" altLang="x-none" sz="2000" dirty="0">
                <a:solidFill>
                  <a:srgbClr val="FFFF00"/>
                </a:solidFill>
                <a:latin typeface="Symbol" charset="2"/>
              </a:rPr>
              <a:t>s</a:t>
            </a:r>
            <a:r>
              <a:rPr lang="en-US" altLang="x-none" sz="2000" dirty="0">
                <a:solidFill>
                  <a:srgbClr val="FFFF00"/>
                </a:solidFill>
              </a:rPr>
              <a:t> T</a:t>
            </a:r>
            <a:r>
              <a:rPr lang="en-US" altLang="x-none" sz="2000" baseline="30000" dirty="0">
                <a:solidFill>
                  <a:srgbClr val="FFFF00"/>
                </a:solidFill>
              </a:rPr>
              <a:t>4</a:t>
            </a:r>
            <a:r>
              <a:rPr lang="en-US" altLang="x-none" sz="2000" dirty="0">
                <a:solidFill>
                  <a:srgbClr val="65FFFF"/>
                </a:solidFill>
              </a:rPr>
              <a:t>  for A</a:t>
            </a:r>
            <a:endParaRPr lang="en-US" altLang="x-none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dirty="0">
                <a:solidFill>
                  <a:schemeClr val="bg1"/>
                </a:solidFill>
              </a:rPr>
              <a:t>• calculate the size (radius r)</a:t>
            </a:r>
            <a:r>
              <a:rPr lang="en-US" altLang="x-none" dirty="0">
                <a:solidFill>
                  <a:srgbClr val="65FFFF"/>
                </a:solidFill>
              </a:rPr>
              <a:t>     </a:t>
            </a:r>
            <a:r>
              <a:rPr lang="en-US" altLang="x-none" sz="2000" dirty="0">
                <a:solidFill>
                  <a:srgbClr val="65FFFF"/>
                </a:solidFill>
              </a:rPr>
              <a:t>solve</a:t>
            </a:r>
            <a:r>
              <a:rPr lang="en-US" altLang="x-none" sz="2000" dirty="0">
                <a:solidFill>
                  <a:srgbClr val="FFFF00"/>
                </a:solidFill>
              </a:rPr>
              <a:t> A=4r</a:t>
            </a:r>
            <a:r>
              <a:rPr lang="en-US" altLang="x-none" sz="2000" baseline="30000" dirty="0">
                <a:solidFill>
                  <a:srgbClr val="FFFF00"/>
                </a:solidFill>
              </a:rPr>
              <a:t>2</a:t>
            </a:r>
            <a:r>
              <a:rPr lang="en-US" altLang="x-none" sz="2000" dirty="0">
                <a:solidFill>
                  <a:srgbClr val="FFFF00"/>
                </a:solidFill>
                <a:latin typeface="Symbol" charset="2"/>
              </a:rPr>
              <a:t>p</a:t>
            </a:r>
            <a:r>
              <a:rPr lang="en-US" altLang="x-none" sz="2000" dirty="0">
                <a:solidFill>
                  <a:srgbClr val="FFFF00"/>
                </a:solidFill>
              </a:rPr>
              <a:t> </a:t>
            </a:r>
            <a:r>
              <a:rPr lang="en-US" altLang="x-none" sz="2000" dirty="0">
                <a:solidFill>
                  <a:srgbClr val="65FFFF"/>
                </a:solidFill>
              </a:rPr>
              <a:t>for r</a:t>
            </a:r>
            <a:endParaRPr lang="en-US" altLang="x-none" sz="2000" dirty="0">
              <a:solidFill>
                <a:schemeClr val="bg1"/>
              </a:solidFill>
            </a:endParaRPr>
          </a:p>
        </p:txBody>
      </p:sp>
      <p:sp>
        <p:nvSpPr>
          <p:cNvPr id="93196" name="Text Box 12">
            <a:extLst>
              <a:ext uri="{FF2B5EF4-FFF2-40B4-BE49-F238E27FC236}">
                <a16:creationId xmlns:a16="http://schemas.microsoft.com/office/drawing/2014/main" id="{806A826F-1094-6248-AF61-6154A03E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3001963"/>
            <a:ext cx="3600450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800" b="1" dirty="0">
                <a:solidFill>
                  <a:srgbClr val="00CC00"/>
                </a:solidFill>
              </a:rPr>
              <a:t>The result:</a:t>
            </a:r>
          </a:p>
          <a:p>
            <a:pPr algn="ctr">
              <a:defRPr/>
            </a:pPr>
            <a:r>
              <a:rPr lang="en-US" altLang="x-none" sz="2800" b="1" dirty="0">
                <a:solidFill>
                  <a:srgbClr val="00CC00"/>
                </a:solidFill>
              </a:rPr>
              <a:t>a wide variety of sizes:</a:t>
            </a:r>
            <a:endParaRPr lang="en-US" altLang="x-none" dirty="0"/>
          </a:p>
        </p:txBody>
      </p:sp>
      <p:pic>
        <p:nvPicPr>
          <p:cNvPr id="93198" name="Picture 14">
            <a:extLst>
              <a:ext uri="{FF2B5EF4-FFF2-40B4-BE49-F238E27FC236}">
                <a16:creationId xmlns:a16="http://schemas.microsoft.com/office/drawing/2014/main" id="{99CA6B6F-276A-F643-90AA-2221191E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4332288"/>
            <a:ext cx="4103687" cy="25257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3199" name="Line 15">
            <a:extLst>
              <a:ext uri="{FF2B5EF4-FFF2-40B4-BE49-F238E27FC236}">
                <a16:creationId xmlns:a16="http://schemas.microsoft.com/office/drawing/2014/main" id="{920B5448-9ABE-474A-B05C-9CA09DFAE7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4876800"/>
            <a:ext cx="533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200" name="Line 16">
            <a:extLst>
              <a:ext uri="{FF2B5EF4-FFF2-40B4-BE49-F238E27FC236}">
                <a16:creationId xmlns:a16="http://schemas.microsoft.com/office/drawing/2014/main" id="{9D4CF7F5-64B1-1F46-B2B8-F69A41FB38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5638800"/>
            <a:ext cx="533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12" name="Picture 18" descr="Picture 1">
            <a:extLst>
              <a:ext uri="{FF2B5EF4-FFF2-40B4-BE49-F238E27FC236}">
                <a16:creationId xmlns:a16="http://schemas.microsoft.com/office/drawing/2014/main" id="{C582F969-7953-5B43-8647-45E968A6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11475"/>
            <a:ext cx="48768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30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CF05F14F-14F6-E64A-9927-185F66E16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>
            <a:extLst>
              <a:ext uri="{FF2B5EF4-FFF2-40B4-BE49-F238E27FC236}">
                <a16:creationId xmlns:a16="http://schemas.microsoft.com/office/drawing/2014/main" id="{67CDB068-CC39-5446-86CC-65CD7F29C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44387" name="Text Box 3">
            <a:extLst>
              <a:ext uri="{FF2B5EF4-FFF2-40B4-BE49-F238E27FC236}">
                <a16:creationId xmlns:a16="http://schemas.microsoft.com/office/drawing/2014/main" id="{FD5CD1A0-94A9-1840-93F0-38C78852E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B7CFBCFE-8DE1-A14A-AA1B-E9F5D7174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144389" name="Text Box 5">
            <a:extLst>
              <a:ext uri="{FF2B5EF4-FFF2-40B4-BE49-F238E27FC236}">
                <a16:creationId xmlns:a16="http://schemas.microsoft.com/office/drawing/2014/main" id="{A9531504-E92F-5542-A5BF-A7C4C5EF0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44390" name="Text Box 6">
            <a:extLst>
              <a:ext uri="{FF2B5EF4-FFF2-40B4-BE49-F238E27FC236}">
                <a16:creationId xmlns:a16="http://schemas.microsoft.com/office/drawing/2014/main" id="{69776914-684D-2843-BB0D-21803EFE2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08088"/>
            <a:ext cx="6934200" cy="53860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do we know the sizes of stars?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Observing how large the star looks in the telescope, and using the distance to the star from parallax.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We don’t know it at all.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Calculating it from knowledge of absolute brightness and temperature.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</a:t>
            </a:r>
            <a:r>
              <a:rPr lang="en-US" altLang="x-none" sz="2400" b="1" dirty="0"/>
              <a:t>We know the size of stars only from spaceships that went there and returned.</a:t>
            </a:r>
          </a:p>
        </p:txBody>
      </p:sp>
      <p:sp>
        <p:nvSpPr>
          <p:cNvPr id="144391" name="Text Box 7">
            <a:extLst>
              <a:ext uri="{FF2B5EF4-FFF2-40B4-BE49-F238E27FC236}">
                <a16:creationId xmlns:a16="http://schemas.microsoft.com/office/drawing/2014/main" id="{F9B21463-ACEE-8C4B-BC66-8F342E4D0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4392" name="Text Box 8">
            <a:extLst>
              <a:ext uri="{FF2B5EF4-FFF2-40B4-BE49-F238E27FC236}">
                <a16:creationId xmlns:a16="http://schemas.microsoft.com/office/drawing/2014/main" id="{CFD5C621-A180-9B47-973F-502D29E3C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44393" name="Text Box 9">
            <a:extLst>
              <a:ext uri="{FF2B5EF4-FFF2-40B4-BE49-F238E27FC236}">
                <a16:creationId xmlns:a16="http://schemas.microsoft.com/office/drawing/2014/main" id="{7473644E-14F6-B542-9C76-C4166EF5C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44394" name="Text Box 10">
            <a:extLst>
              <a:ext uri="{FF2B5EF4-FFF2-40B4-BE49-F238E27FC236}">
                <a16:creationId xmlns:a16="http://schemas.microsoft.com/office/drawing/2014/main" id="{9D9E4829-0F3F-944A-B04E-BCF2244B9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4395" name="Text Box 11">
            <a:extLst>
              <a:ext uri="{FF2B5EF4-FFF2-40B4-BE49-F238E27FC236}">
                <a16:creationId xmlns:a16="http://schemas.microsoft.com/office/drawing/2014/main" id="{1E39B6B4-0223-FF4C-99D7-571D610D9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44396" name="Text Box 12">
            <a:extLst>
              <a:ext uri="{FF2B5EF4-FFF2-40B4-BE49-F238E27FC236}">
                <a16:creationId xmlns:a16="http://schemas.microsoft.com/office/drawing/2014/main" id="{2690E8B7-4A9A-9240-9D11-490A9486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44397" name="Text Box 13">
            <a:extLst>
              <a:ext uri="{FF2B5EF4-FFF2-40B4-BE49-F238E27FC236}">
                <a16:creationId xmlns:a16="http://schemas.microsoft.com/office/drawing/2014/main" id="{03980B20-E0E2-A541-B77A-F500E837F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44398" name="Text Box 14">
            <a:extLst>
              <a:ext uri="{FF2B5EF4-FFF2-40B4-BE49-F238E27FC236}">
                <a16:creationId xmlns:a16="http://schemas.microsoft.com/office/drawing/2014/main" id="{C2F35BD3-C375-ED49-BFEF-669DF397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44399" name="Text Box 15">
            <a:extLst>
              <a:ext uri="{FF2B5EF4-FFF2-40B4-BE49-F238E27FC236}">
                <a16:creationId xmlns:a16="http://schemas.microsoft.com/office/drawing/2014/main" id="{D4DED6A8-839D-FC49-BE28-D009A61D8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4400" name="Text Box 16">
            <a:extLst>
              <a:ext uri="{FF2B5EF4-FFF2-40B4-BE49-F238E27FC236}">
                <a16:creationId xmlns:a16="http://schemas.microsoft.com/office/drawing/2014/main" id="{BB6E2E1C-26D2-7B4A-8D14-6C978A372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44401" name="Text Box 17">
            <a:extLst>
              <a:ext uri="{FF2B5EF4-FFF2-40B4-BE49-F238E27FC236}">
                <a16:creationId xmlns:a16="http://schemas.microsoft.com/office/drawing/2014/main" id="{D2EE1403-347B-5A4C-85C6-F18CEBC6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44402" name="Text Box 18">
            <a:extLst>
              <a:ext uri="{FF2B5EF4-FFF2-40B4-BE49-F238E27FC236}">
                <a16:creationId xmlns:a16="http://schemas.microsoft.com/office/drawing/2014/main" id="{ECD89E3D-B0E3-5140-8BD4-BA3FD6F71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44403" name="Text Box 19">
            <a:extLst>
              <a:ext uri="{FF2B5EF4-FFF2-40B4-BE49-F238E27FC236}">
                <a16:creationId xmlns:a16="http://schemas.microsoft.com/office/drawing/2014/main" id="{A3C0C3C6-10A4-1048-8617-9AC45C4FF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4404" name="Text Box 20">
            <a:extLst>
              <a:ext uri="{FF2B5EF4-FFF2-40B4-BE49-F238E27FC236}">
                <a16:creationId xmlns:a16="http://schemas.microsoft.com/office/drawing/2014/main" id="{3D66827E-9107-8644-BB4E-B8CBDE6DC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4405" name="Text Box 21">
            <a:extLst>
              <a:ext uri="{FF2B5EF4-FFF2-40B4-BE49-F238E27FC236}">
                <a16:creationId xmlns:a16="http://schemas.microsoft.com/office/drawing/2014/main" id="{A7742C36-9278-564D-98BA-80200C09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4406" name="Text Box 22">
            <a:extLst>
              <a:ext uri="{FF2B5EF4-FFF2-40B4-BE49-F238E27FC236}">
                <a16:creationId xmlns:a16="http://schemas.microsoft.com/office/drawing/2014/main" id="{78F36322-29BB-CE4F-8724-470E0D6F6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4407" name="Text Box 23">
            <a:extLst>
              <a:ext uri="{FF2B5EF4-FFF2-40B4-BE49-F238E27FC236}">
                <a16:creationId xmlns:a16="http://schemas.microsoft.com/office/drawing/2014/main" id="{16AFD64E-55D7-E144-A69C-88BF58043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4408" name="Text Box 24">
            <a:extLst>
              <a:ext uri="{FF2B5EF4-FFF2-40B4-BE49-F238E27FC236}">
                <a16:creationId xmlns:a16="http://schemas.microsoft.com/office/drawing/2014/main" id="{FC616CAF-415E-2C4B-8FCC-F56A8ECB1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4409" name="Text Box 25">
            <a:extLst>
              <a:ext uri="{FF2B5EF4-FFF2-40B4-BE49-F238E27FC236}">
                <a16:creationId xmlns:a16="http://schemas.microsoft.com/office/drawing/2014/main" id="{65F778A2-26A3-F048-881B-E53D861C9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4410" name="Text Box 26">
            <a:extLst>
              <a:ext uri="{FF2B5EF4-FFF2-40B4-BE49-F238E27FC236}">
                <a16:creationId xmlns:a16="http://schemas.microsoft.com/office/drawing/2014/main" id="{7DCFB6EF-FB64-7847-8C62-E0D1FF39F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44411" name="Text Box 27">
            <a:extLst>
              <a:ext uri="{FF2B5EF4-FFF2-40B4-BE49-F238E27FC236}">
                <a16:creationId xmlns:a16="http://schemas.microsoft.com/office/drawing/2014/main" id="{F6877BDD-707A-5E41-9633-58EAFBB58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44412" name="Text Box 28">
            <a:extLst>
              <a:ext uri="{FF2B5EF4-FFF2-40B4-BE49-F238E27FC236}">
                <a16:creationId xmlns:a16="http://schemas.microsoft.com/office/drawing/2014/main" id="{6C9A0725-3C9E-544D-9371-840287AC6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44413" name="Text Box 29">
            <a:extLst>
              <a:ext uri="{FF2B5EF4-FFF2-40B4-BE49-F238E27FC236}">
                <a16:creationId xmlns:a16="http://schemas.microsoft.com/office/drawing/2014/main" id="{EB251E99-CF2B-7843-9130-50CFD998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44414" name="Text Box 30">
            <a:extLst>
              <a:ext uri="{FF2B5EF4-FFF2-40B4-BE49-F238E27FC236}">
                <a16:creationId xmlns:a16="http://schemas.microsoft.com/office/drawing/2014/main" id="{C625DDE7-CB1A-F74A-91C2-ECE59DDC6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44415" name="Text Box 31">
            <a:extLst>
              <a:ext uri="{FF2B5EF4-FFF2-40B4-BE49-F238E27FC236}">
                <a16:creationId xmlns:a16="http://schemas.microsoft.com/office/drawing/2014/main" id="{D022EA02-1002-BE45-873B-FF3639CA8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44416" name="Text Box 32">
            <a:extLst>
              <a:ext uri="{FF2B5EF4-FFF2-40B4-BE49-F238E27FC236}">
                <a16:creationId xmlns:a16="http://schemas.microsoft.com/office/drawing/2014/main" id="{2D60967A-D920-054D-869A-0E3CCF50D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44417" name="Text Box 33">
            <a:extLst>
              <a:ext uri="{FF2B5EF4-FFF2-40B4-BE49-F238E27FC236}">
                <a16:creationId xmlns:a16="http://schemas.microsoft.com/office/drawing/2014/main" id="{797F56C0-309C-CE44-B319-AC3E997A6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44418" name="Text Box 34">
            <a:extLst>
              <a:ext uri="{FF2B5EF4-FFF2-40B4-BE49-F238E27FC236}">
                <a16:creationId xmlns:a16="http://schemas.microsoft.com/office/drawing/2014/main" id="{7A22082B-9057-264C-BAA7-CF185FC67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44419" name="Text Box 35">
            <a:extLst>
              <a:ext uri="{FF2B5EF4-FFF2-40B4-BE49-F238E27FC236}">
                <a16:creationId xmlns:a16="http://schemas.microsoft.com/office/drawing/2014/main" id="{B0D376C5-C6AD-D04A-9208-E66D92771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/>
      <p:bldP spid="144387" grpId="0" animBg="1"/>
      <p:bldP spid="144389" grpId="0" animBg="1"/>
      <p:bldP spid="144390" grpId="0"/>
      <p:bldP spid="144390" grpId="1"/>
      <p:bldP spid="144391" grpId="0" animBg="1"/>
      <p:bldP spid="144392" grpId="0" animBg="1"/>
      <p:bldP spid="144393" grpId="0" animBg="1"/>
      <p:bldP spid="144394" grpId="0" animBg="1"/>
      <p:bldP spid="144395" grpId="0" animBg="1"/>
      <p:bldP spid="144396" grpId="0" animBg="1"/>
      <p:bldP spid="144397" grpId="0" animBg="1"/>
      <p:bldP spid="144398" grpId="0" animBg="1"/>
      <p:bldP spid="144399" grpId="0" animBg="1"/>
      <p:bldP spid="144400" grpId="0" animBg="1"/>
      <p:bldP spid="144401" grpId="0" animBg="1"/>
      <p:bldP spid="144402" grpId="0" animBg="1"/>
      <p:bldP spid="144403" grpId="0" animBg="1"/>
      <p:bldP spid="144404" grpId="0" animBg="1"/>
      <p:bldP spid="144405" grpId="0" animBg="1"/>
      <p:bldP spid="144406" grpId="0" animBg="1"/>
      <p:bldP spid="144407" grpId="0" animBg="1"/>
      <p:bldP spid="144408" grpId="0" animBg="1"/>
      <p:bldP spid="144409" grpId="0" animBg="1"/>
      <p:bldP spid="144410" grpId="0" animBg="1"/>
      <p:bldP spid="144411" grpId="0" animBg="1"/>
      <p:bldP spid="144412" grpId="0" animBg="1"/>
      <p:bldP spid="144413" grpId="0" animBg="1"/>
      <p:bldP spid="144414" grpId="0" animBg="1"/>
      <p:bldP spid="144415" grpId="0" animBg="1"/>
      <p:bldP spid="144416" grpId="0" animBg="1"/>
      <p:bldP spid="144417" grpId="0" animBg="1"/>
      <p:bldP spid="144418" grpId="0" animBg="1"/>
      <p:bldP spid="1444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FF13BFE-18A1-884A-9F44-27345D825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5257800" cy="533400"/>
          </a:xfrm>
        </p:spPr>
        <p:txBody>
          <a:bodyPr/>
          <a:lstStyle/>
          <a:p>
            <a:pPr>
              <a:defRPr/>
            </a:pPr>
            <a:r>
              <a:rPr lang="en-US" altLang="x-none" sz="2800" b="1">
                <a:solidFill>
                  <a:srgbClr val="FF0000"/>
                </a:solidFill>
              </a:rPr>
              <a:t>The spectral type (color) of stars</a:t>
            </a:r>
            <a:endParaRPr lang="en-US" altLang="x-none"/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C2153E5D-F4B4-E447-85F9-4875D6621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5" y="576262"/>
            <a:ext cx="28590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Stars come in  color:</a:t>
            </a:r>
            <a:endParaRPr lang="en-US" altLang="x-none" dirty="0"/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C2FB1B7B-570C-824B-B0FD-B6C44A365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187" y="1660525"/>
            <a:ext cx="371475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u="sng" dirty="0">
                <a:solidFill>
                  <a:srgbClr val="00CC00"/>
                </a:solidFill>
              </a:rPr>
              <a:t>What makes stars colored?</a:t>
            </a:r>
            <a:endParaRPr lang="en-US" altLang="x-none" b="1" dirty="0">
              <a:solidFill>
                <a:srgbClr val="00CC00"/>
              </a:solidFill>
            </a:endParaRPr>
          </a:p>
          <a:p>
            <a:pPr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         Temperature</a:t>
            </a:r>
            <a:endParaRPr lang="en-US" altLang="x-none" dirty="0"/>
          </a:p>
        </p:txBody>
      </p:sp>
      <p:sp>
        <p:nvSpPr>
          <p:cNvPr id="77829" name="Line 5">
            <a:extLst>
              <a:ext uri="{FF2B5EF4-FFF2-40B4-BE49-F238E27FC236}">
                <a16:creationId xmlns:a16="http://schemas.microsoft.com/office/drawing/2014/main" id="{C5BD6804-8B9A-5C45-973F-AE40721FD0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460750"/>
            <a:ext cx="1379538" cy="19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29A73843-F093-C243-9A13-3EA6CD721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428171"/>
            <a:ext cx="4989571" cy="19697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65FFFF"/>
            </a:solidFill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                          </a:t>
            </a:r>
            <a:r>
              <a:rPr lang="en-US" altLang="x-none" b="1" i="1" u="sng" dirty="0">
                <a:solidFill>
                  <a:schemeClr val="bg1"/>
                </a:solidFill>
              </a:rPr>
              <a:t>Wien’s law: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Hot objects glow,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       the color of their light changes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       from red to blue as they get hotter: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Temperature [K]  =  2880 / wavelength [</a:t>
            </a:r>
            <a:r>
              <a:rPr lang="en-US" altLang="x-none" sz="2000" b="1" dirty="0">
                <a:solidFill>
                  <a:srgbClr val="FFFF00"/>
                </a:solidFill>
                <a:latin typeface="Symbol" charset="2"/>
              </a:rPr>
              <a:t>m</a:t>
            </a:r>
            <a:r>
              <a:rPr lang="en-US" altLang="x-none" sz="2000" b="1" dirty="0">
                <a:solidFill>
                  <a:srgbClr val="FFFF00"/>
                </a:solidFill>
              </a:rPr>
              <a:t>m]</a:t>
            </a:r>
          </a:p>
          <a:p>
            <a:pPr algn="ctr">
              <a:defRPr/>
            </a:pPr>
            <a:r>
              <a:rPr lang="en-US" altLang="x-none" sz="1800" i="1" dirty="0">
                <a:solidFill>
                  <a:schemeClr val="bg1"/>
                </a:solidFill>
              </a:rPr>
              <a:t>(Wilhelm Wien, 1896)</a:t>
            </a:r>
            <a:endParaRPr lang="en-US" altLang="x-none" sz="1800" dirty="0">
              <a:solidFill>
                <a:srgbClr val="FF0000"/>
              </a:solidFill>
            </a:endParaRPr>
          </a:p>
        </p:txBody>
      </p:sp>
      <p:sp>
        <p:nvSpPr>
          <p:cNvPr id="77831" name="Text Box 7">
            <a:extLst>
              <a:ext uri="{FF2B5EF4-FFF2-40B4-BE49-F238E27FC236}">
                <a16:creationId xmlns:a16="http://schemas.microsoft.com/office/drawing/2014/main" id="{34C09BE7-4351-2B4C-BEFF-757BB1C22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54550"/>
            <a:ext cx="6397626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dirty="0"/>
              <a:t>The color of stars is described by the spectral type:</a:t>
            </a:r>
          </a:p>
          <a:p>
            <a:pPr algn="ctr"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O</a:t>
            </a:r>
            <a:r>
              <a:rPr lang="en-US" altLang="x-none" b="1" dirty="0"/>
              <a:t> , </a:t>
            </a:r>
            <a:r>
              <a:rPr lang="en-US" altLang="x-none" b="1" dirty="0">
                <a:solidFill>
                  <a:srgbClr val="66FFFF"/>
                </a:solidFill>
              </a:rPr>
              <a:t>B</a:t>
            </a:r>
            <a:r>
              <a:rPr lang="en-US" altLang="x-none" b="1" dirty="0"/>
              <a:t>, </a:t>
            </a:r>
            <a:r>
              <a:rPr lang="en-US" altLang="x-none" b="1" dirty="0">
                <a:solidFill>
                  <a:schemeClr val="bg1"/>
                </a:solidFill>
              </a:rPr>
              <a:t>A</a:t>
            </a:r>
            <a:r>
              <a:rPr lang="en-US" altLang="x-none" b="1" dirty="0"/>
              <a:t>, </a:t>
            </a:r>
            <a:r>
              <a:rPr lang="en-US" altLang="x-none" b="1" dirty="0">
                <a:solidFill>
                  <a:srgbClr val="CCFF99"/>
                </a:solidFill>
              </a:rPr>
              <a:t>F</a:t>
            </a:r>
            <a:r>
              <a:rPr lang="en-US" altLang="x-none" b="1" dirty="0"/>
              <a:t>, </a:t>
            </a:r>
            <a:r>
              <a:rPr lang="en-US" altLang="x-none" b="1" dirty="0">
                <a:solidFill>
                  <a:srgbClr val="FFFF00"/>
                </a:solidFill>
              </a:rPr>
              <a:t>G</a:t>
            </a:r>
            <a:r>
              <a:rPr lang="en-US" altLang="x-none" b="1" dirty="0"/>
              <a:t>, </a:t>
            </a:r>
            <a:r>
              <a:rPr lang="en-US" altLang="x-none" b="1" dirty="0">
                <a:solidFill>
                  <a:srgbClr val="FF3300"/>
                </a:solidFill>
              </a:rPr>
              <a:t>K</a:t>
            </a:r>
            <a:r>
              <a:rPr lang="en-US" altLang="x-none" b="1" dirty="0"/>
              <a:t>, </a:t>
            </a:r>
            <a:r>
              <a:rPr lang="en-US" altLang="x-none" b="1" dirty="0">
                <a:solidFill>
                  <a:srgbClr val="FF0000"/>
                </a:solidFill>
              </a:rPr>
              <a:t>M</a:t>
            </a:r>
            <a:endParaRPr lang="en-US" altLang="x-none" dirty="0"/>
          </a:p>
        </p:txBody>
      </p:sp>
      <p:sp>
        <p:nvSpPr>
          <p:cNvPr id="77832" name="Text Box 8">
            <a:extLst>
              <a:ext uri="{FF2B5EF4-FFF2-40B4-BE49-F238E27FC236}">
                <a16:creationId xmlns:a16="http://schemas.microsoft.com/office/drawing/2014/main" id="{E94ADED2-207D-6542-A708-73BB84CFF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465138"/>
            <a:ext cx="5254625" cy="13112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>
                <a:solidFill>
                  <a:srgbClr val="FFFF00"/>
                </a:solidFill>
              </a:rPr>
              <a:t>The human eye can’t see the color of faint objects</a:t>
            </a:r>
          </a:p>
          <a:p>
            <a:pPr>
              <a:buFontTx/>
              <a:buChar char="•"/>
              <a:defRPr/>
            </a:pPr>
            <a:r>
              <a:rPr lang="en-US" altLang="x-none" sz="2000">
                <a:solidFill>
                  <a:srgbClr val="FFFF00"/>
                </a:solidFill>
              </a:rPr>
              <a:t> We see the color of the brightest stars only</a:t>
            </a:r>
          </a:p>
          <a:p>
            <a:pPr>
              <a:buFontTx/>
              <a:buChar char="•"/>
              <a:defRPr/>
            </a:pPr>
            <a:r>
              <a:rPr lang="en-US" altLang="x-none" sz="2000">
                <a:solidFill>
                  <a:srgbClr val="FFFF00"/>
                </a:solidFill>
              </a:rPr>
              <a:t> But the color is still there</a:t>
            </a:r>
          </a:p>
          <a:p>
            <a:pPr>
              <a:buFontTx/>
              <a:buChar char="•"/>
              <a:defRPr/>
            </a:pPr>
            <a:r>
              <a:rPr lang="en-US" altLang="x-none" sz="2000">
                <a:solidFill>
                  <a:srgbClr val="FFFF00"/>
                </a:solidFill>
              </a:rPr>
              <a:t> Photos bring it out</a:t>
            </a:r>
            <a:endParaRPr lang="en-US" altLang="x-none"/>
          </a:p>
        </p:txBody>
      </p:sp>
      <p:pic>
        <p:nvPicPr>
          <p:cNvPr id="77833" name="Picture 9">
            <a:extLst>
              <a:ext uri="{FF2B5EF4-FFF2-40B4-BE49-F238E27FC236}">
                <a16:creationId xmlns:a16="http://schemas.microsoft.com/office/drawing/2014/main" id="{724C2AF7-0224-AF4D-B1AB-1A2C44BE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30000"/>
          </a:blip>
          <a:srcRect/>
          <a:stretch>
            <a:fillRect/>
          </a:stretch>
        </p:blipFill>
        <p:spPr bwMode="auto">
          <a:xfrm>
            <a:off x="0" y="1066800"/>
            <a:ext cx="3740150" cy="30019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7834" name="Line 10">
            <a:extLst>
              <a:ext uri="{FF2B5EF4-FFF2-40B4-BE49-F238E27FC236}">
                <a16:creationId xmlns:a16="http://schemas.microsoft.com/office/drawing/2014/main" id="{FBCB3B74-1F9A-5646-9DDA-2F39976BE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5486398"/>
            <a:ext cx="1600200" cy="21272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35" name="Text Box 11">
            <a:extLst>
              <a:ext uri="{FF2B5EF4-FFF2-40B4-BE49-F238E27FC236}">
                <a16:creationId xmlns:a16="http://schemas.microsoft.com/office/drawing/2014/main" id="{567A59CA-AC13-874D-84B6-60466C532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402" y="5699125"/>
            <a:ext cx="18065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Red (1000 deg)</a:t>
            </a:r>
            <a:endParaRPr lang="en-US" altLang="x-none" dirty="0"/>
          </a:p>
        </p:txBody>
      </p:sp>
      <p:sp>
        <p:nvSpPr>
          <p:cNvPr id="77836" name="Line 12">
            <a:extLst>
              <a:ext uri="{FF2B5EF4-FFF2-40B4-BE49-F238E27FC236}">
                <a16:creationId xmlns:a16="http://schemas.microsoft.com/office/drawing/2014/main" id="{9DE1E2A9-8F07-284E-9145-313BB271DF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5294313"/>
            <a:ext cx="1200150" cy="396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37" name="Text Box 13">
            <a:extLst>
              <a:ext uri="{FF2B5EF4-FFF2-40B4-BE49-F238E27FC236}">
                <a16:creationId xmlns:a16="http://schemas.microsoft.com/office/drawing/2014/main" id="{FC5630B5-5B5F-E549-BD93-8F921FFDE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5668963"/>
            <a:ext cx="20542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 dirty="0">
                <a:solidFill>
                  <a:srgbClr val="FF0000"/>
                </a:solidFill>
              </a:rPr>
              <a:t>Blue (40,000 deg)</a:t>
            </a:r>
            <a:endParaRPr lang="en-US" altLang="x-none" dirty="0"/>
          </a:p>
        </p:txBody>
      </p:sp>
      <p:sp>
        <p:nvSpPr>
          <p:cNvPr id="77838" name="Text Box 14">
            <a:extLst>
              <a:ext uri="{FF2B5EF4-FFF2-40B4-BE49-F238E27FC236}">
                <a16:creationId xmlns:a16="http://schemas.microsoft.com/office/drawing/2014/main" id="{8BB840C4-A3AF-5F4E-A754-315232D1D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6324600"/>
            <a:ext cx="22225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>
                <a:solidFill>
                  <a:srgbClr val="FF0000"/>
                </a:solidFill>
              </a:rPr>
              <a:t>White (10,000 deg)</a:t>
            </a:r>
            <a:endParaRPr lang="en-US" altLang="x-none"/>
          </a:p>
        </p:txBody>
      </p:sp>
      <p:sp>
        <p:nvSpPr>
          <p:cNvPr id="77839" name="Line 15">
            <a:extLst>
              <a:ext uri="{FF2B5EF4-FFF2-40B4-BE49-F238E27FC236}">
                <a16:creationId xmlns:a16="http://schemas.microsoft.com/office/drawing/2014/main" id="{15B58925-7A41-454D-9D85-1D9A899112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5486399"/>
            <a:ext cx="73025" cy="860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40" name="Text Box 16">
            <a:extLst>
              <a:ext uri="{FF2B5EF4-FFF2-40B4-BE49-F238E27FC236}">
                <a16:creationId xmlns:a16="http://schemas.microsoft.com/office/drawing/2014/main" id="{B6CBCC6C-201D-AD46-A395-647B0DE06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6324600"/>
            <a:ext cx="38322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sz="2000" b="1">
                <a:solidFill>
                  <a:srgbClr val="FF0000"/>
                </a:solidFill>
              </a:rPr>
              <a:t>Yellow (6000 deg): </a:t>
            </a:r>
            <a:r>
              <a:rPr lang="en-US" altLang="x-none" sz="2000" b="1">
                <a:solidFill>
                  <a:srgbClr val="FFFF00"/>
                </a:solidFill>
              </a:rPr>
              <a:t>like THE SUN</a:t>
            </a:r>
            <a:endParaRPr lang="en-US" altLang="x-none"/>
          </a:p>
        </p:txBody>
      </p:sp>
      <p:sp>
        <p:nvSpPr>
          <p:cNvPr id="77841" name="Line 17">
            <a:extLst>
              <a:ext uri="{FF2B5EF4-FFF2-40B4-BE49-F238E27FC236}">
                <a16:creationId xmlns:a16="http://schemas.microsoft.com/office/drawing/2014/main" id="{77464BBF-7300-DD4A-A2DB-C2D229B5E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7275" y="5410199"/>
            <a:ext cx="1809750" cy="1089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216A483B-60AA-164C-847D-9B59FF5DE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>
            <a:extLst>
              <a:ext uri="{FF2B5EF4-FFF2-40B4-BE49-F238E27FC236}">
                <a16:creationId xmlns:a16="http://schemas.microsoft.com/office/drawing/2014/main" id="{35BD2DFE-E412-C747-8151-73C6E257B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1859" name="Text Box 3">
            <a:extLst>
              <a:ext uri="{FF2B5EF4-FFF2-40B4-BE49-F238E27FC236}">
                <a16:creationId xmlns:a16="http://schemas.microsoft.com/office/drawing/2014/main" id="{5677CE77-923F-0140-B4FF-DC533174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B9157363-FB1A-C040-9D96-B1A4DB840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121861" name="Text Box 5">
            <a:extLst>
              <a:ext uri="{FF2B5EF4-FFF2-40B4-BE49-F238E27FC236}">
                <a16:creationId xmlns:a16="http://schemas.microsoft.com/office/drawing/2014/main" id="{8E572563-E0C5-024D-A899-21B4948FE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21862" name="Text Box 6">
            <a:extLst>
              <a:ext uri="{FF2B5EF4-FFF2-40B4-BE49-F238E27FC236}">
                <a16:creationId xmlns:a16="http://schemas.microsoft.com/office/drawing/2014/main" id="{7DC649B4-CE96-8642-BDD0-D9F0C39A7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458200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Can we see the color of the stars in the sky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	 (without a telescope)?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No, because stars do not have color.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No, because the human eye cannot see the stars’ color.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 </a:t>
            </a:r>
            <a:r>
              <a:rPr lang="en-US" altLang="x-none" sz="2400" b="1" dirty="0">
                <a:solidFill>
                  <a:srgbClr val="FF0000"/>
                </a:solidFill>
              </a:rPr>
              <a:t>Only of the brightest stars.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</a:t>
            </a:r>
            <a:r>
              <a:rPr lang="en-US" altLang="x-none" sz="2400" b="1" dirty="0"/>
              <a:t>Yes, all stars can be seen in color by the human eye.</a:t>
            </a:r>
          </a:p>
        </p:txBody>
      </p:sp>
      <p:sp>
        <p:nvSpPr>
          <p:cNvPr id="121863" name="Text Box 7">
            <a:extLst>
              <a:ext uri="{FF2B5EF4-FFF2-40B4-BE49-F238E27FC236}">
                <a16:creationId xmlns:a16="http://schemas.microsoft.com/office/drawing/2014/main" id="{6EFACF86-A659-AA4E-9A86-C8C37C732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21864" name="Text Box 8">
            <a:extLst>
              <a:ext uri="{FF2B5EF4-FFF2-40B4-BE49-F238E27FC236}">
                <a16:creationId xmlns:a16="http://schemas.microsoft.com/office/drawing/2014/main" id="{78A3B382-FE1F-9F48-9A66-5C0CB824F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21865" name="Text Box 9">
            <a:extLst>
              <a:ext uri="{FF2B5EF4-FFF2-40B4-BE49-F238E27FC236}">
                <a16:creationId xmlns:a16="http://schemas.microsoft.com/office/drawing/2014/main" id="{9894CD86-4D76-624B-A8DB-044661EDD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21866" name="Text Box 10">
            <a:extLst>
              <a:ext uri="{FF2B5EF4-FFF2-40B4-BE49-F238E27FC236}">
                <a16:creationId xmlns:a16="http://schemas.microsoft.com/office/drawing/2014/main" id="{46B548B7-321D-014F-8F14-92DC3288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21867" name="Text Box 11">
            <a:extLst>
              <a:ext uri="{FF2B5EF4-FFF2-40B4-BE49-F238E27FC236}">
                <a16:creationId xmlns:a16="http://schemas.microsoft.com/office/drawing/2014/main" id="{76BB74C7-A6AA-524B-B976-FBFFB39B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1868" name="Text Box 12">
            <a:extLst>
              <a:ext uri="{FF2B5EF4-FFF2-40B4-BE49-F238E27FC236}">
                <a16:creationId xmlns:a16="http://schemas.microsoft.com/office/drawing/2014/main" id="{1767E8F6-E3BA-2047-AA0A-728694732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21869" name="Text Box 13">
            <a:extLst>
              <a:ext uri="{FF2B5EF4-FFF2-40B4-BE49-F238E27FC236}">
                <a16:creationId xmlns:a16="http://schemas.microsoft.com/office/drawing/2014/main" id="{910E39FE-940E-604E-B4FF-E97C4CF0B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21870" name="Text Box 14">
            <a:extLst>
              <a:ext uri="{FF2B5EF4-FFF2-40B4-BE49-F238E27FC236}">
                <a16:creationId xmlns:a16="http://schemas.microsoft.com/office/drawing/2014/main" id="{15A20C4C-48B9-DE41-ACB2-0C85E964E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21871" name="Text Box 15">
            <a:extLst>
              <a:ext uri="{FF2B5EF4-FFF2-40B4-BE49-F238E27FC236}">
                <a16:creationId xmlns:a16="http://schemas.microsoft.com/office/drawing/2014/main" id="{A7C2DB88-AE04-AD44-B9CB-F5A3B823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1872" name="Text Box 16">
            <a:extLst>
              <a:ext uri="{FF2B5EF4-FFF2-40B4-BE49-F238E27FC236}">
                <a16:creationId xmlns:a16="http://schemas.microsoft.com/office/drawing/2014/main" id="{5478D715-329F-1F47-A1B6-73182240C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21873" name="Text Box 17">
            <a:extLst>
              <a:ext uri="{FF2B5EF4-FFF2-40B4-BE49-F238E27FC236}">
                <a16:creationId xmlns:a16="http://schemas.microsoft.com/office/drawing/2014/main" id="{B26EE6AE-0A9C-FF42-8A4F-B01BA6AC8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21874" name="Text Box 18">
            <a:extLst>
              <a:ext uri="{FF2B5EF4-FFF2-40B4-BE49-F238E27FC236}">
                <a16:creationId xmlns:a16="http://schemas.microsoft.com/office/drawing/2014/main" id="{617CF3DB-EB61-A44D-9754-64EECF5C5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1875" name="Text Box 19">
            <a:extLst>
              <a:ext uri="{FF2B5EF4-FFF2-40B4-BE49-F238E27FC236}">
                <a16:creationId xmlns:a16="http://schemas.microsoft.com/office/drawing/2014/main" id="{3D099D13-A7CF-5C40-A252-F5967152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21876" name="Text Box 20">
            <a:extLst>
              <a:ext uri="{FF2B5EF4-FFF2-40B4-BE49-F238E27FC236}">
                <a16:creationId xmlns:a16="http://schemas.microsoft.com/office/drawing/2014/main" id="{E2E143BA-9A7A-F84F-A769-23B222796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1877" name="Text Box 21">
            <a:extLst>
              <a:ext uri="{FF2B5EF4-FFF2-40B4-BE49-F238E27FC236}">
                <a16:creationId xmlns:a16="http://schemas.microsoft.com/office/drawing/2014/main" id="{B5CD68BA-F5F9-6B40-88A2-E7C65DDCC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1878" name="Text Box 22">
            <a:extLst>
              <a:ext uri="{FF2B5EF4-FFF2-40B4-BE49-F238E27FC236}">
                <a16:creationId xmlns:a16="http://schemas.microsoft.com/office/drawing/2014/main" id="{C87E7FC9-9244-6F4A-BF2C-BAE27F487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1879" name="Text Box 23">
            <a:extLst>
              <a:ext uri="{FF2B5EF4-FFF2-40B4-BE49-F238E27FC236}">
                <a16:creationId xmlns:a16="http://schemas.microsoft.com/office/drawing/2014/main" id="{1CA1DE9C-DF4A-AB4E-9722-D17275E4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1880" name="Text Box 24">
            <a:extLst>
              <a:ext uri="{FF2B5EF4-FFF2-40B4-BE49-F238E27FC236}">
                <a16:creationId xmlns:a16="http://schemas.microsoft.com/office/drawing/2014/main" id="{034183D8-7A33-ED48-9789-8D03E116F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1881" name="Text Box 25">
            <a:extLst>
              <a:ext uri="{FF2B5EF4-FFF2-40B4-BE49-F238E27FC236}">
                <a16:creationId xmlns:a16="http://schemas.microsoft.com/office/drawing/2014/main" id="{7A69D0CC-6C95-8544-A565-A01358980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1882" name="Text Box 26">
            <a:extLst>
              <a:ext uri="{FF2B5EF4-FFF2-40B4-BE49-F238E27FC236}">
                <a16:creationId xmlns:a16="http://schemas.microsoft.com/office/drawing/2014/main" id="{8D3EABE6-CE99-AB42-B923-466591C71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21883" name="Text Box 27">
            <a:extLst>
              <a:ext uri="{FF2B5EF4-FFF2-40B4-BE49-F238E27FC236}">
                <a16:creationId xmlns:a16="http://schemas.microsoft.com/office/drawing/2014/main" id="{F93865E6-62C3-4749-ABEB-1CC5162E6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21884" name="Text Box 28">
            <a:extLst>
              <a:ext uri="{FF2B5EF4-FFF2-40B4-BE49-F238E27FC236}">
                <a16:creationId xmlns:a16="http://schemas.microsoft.com/office/drawing/2014/main" id="{C250F8B1-D5FF-4243-9D13-9E12CCDB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21885" name="Text Box 29">
            <a:extLst>
              <a:ext uri="{FF2B5EF4-FFF2-40B4-BE49-F238E27FC236}">
                <a16:creationId xmlns:a16="http://schemas.microsoft.com/office/drawing/2014/main" id="{23A86DBE-A6F2-6840-952B-135438046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21886" name="Text Box 30">
            <a:extLst>
              <a:ext uri="{FF2B5EF4-FFF2-40B4-BE49-F238E27FC236}">
                <a16:creationId xmlns:a16="http://schemas.microsoft.com/office/drawing/2014/main" id="{B9528961-B050-464F-A859-C4FD1FD5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21887" name="Text Box 31">
            <a:extLst>
              <a:ext uri="{FF2B5EF4-FFF2-40B4-BE49-F238E27FC236}">
                <a16:creationId xmlns:a16="http://schemas.microsoft.com/office/drawing/2014/main" id="{98AF434A-B220-8A4D-9A49-C2E64A6E2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21888" name="Text Box 32">
            <a:extLst>
              <a:ext uri="{FF2B5EF4-FFF2-40B4-BE49-F238E27FC236}">
                <a16:creationId xmlns:a16="http://schemas.microsoft.com/office/drawing/2014/main" id="{F5C5D43F-FE29-324A-890B-1DFDC1957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21889" name="Text Box 33">
            <a:extLst>
              <a:ext uri="{FF2B5EF4-FFF2-40B4-BE49-F238E27FC236}">
                <a16:creationId xmlns:a16="http://schemas.microsoft.com/office/drawing/2014/main" id="{A4B39C24-FA38-414C-BBC8-7C8E27EFE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21890" name="Text Box 34">
            <a:extLst>
              <a:ext uri="{FF2B5EF4-FFF2-40B4-BE49-F238E27FC236}">
                <a16:creationId xmlns:a16="http://schemas.microsoft.com/office/drawing/2014/main" id="{17A8BCAD-0060-DC4E-815C-5D3EEB0C5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21891" name="Text Box 35">
            <a:extLst>
              <a:ext uri="{FF2B5EF4-FFF2-40B4-BE49-F238E27FC236}">
                <a16:creationId xmlns:a16="http://schemas.microsoft.com/office/drawing/2014/main" id="{5BAFF0C7-1CAF-334C-AE91-B1C37EEF6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21892" name="Text Box 36">
            <a:extLst>
              <a:ext uri="{FF2B5EF4-FFF2-40B4-BE49-F238E27FC236}">
                <a16:creationId xmlns:a16="http://schemas.microsoft.com/office/drawing/2014/main" id="{3F9AD7C4-E436-8541-9A23-405610304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59" grpId="0" animBg="1"/>
      <p:bldP spid="121861" grpId="0" animBg="1"/>
      <p:bldP spid="121862" grpId="0"/>
      <p:bldP spid="121862" grpId="1"/>
      <p:bldP spid="121863" grpId="0" animBg="1"/>
      <p:bldP spid="121864" grpId="0" animBg="1"/>
      <p:bldP spid="121865" grpId="0" animBg="1"/>
      <p:bldP spid="121866" grpId="0" animBg="1"/>
      <p:bldP spid="121867" grpId="0" animBg="1"/>
      <p:bldP spid="121868" grpId="0" animBg="1"/>
      <p:bldP spid="121869" grpId="0" animBg="1"/>
      <p:bldP spid="121870" grpId="0" animBg="1"/>
      <p:bldP spid="121871" grpId="0" animBg="1"/>
      <p:bldP spid="121872" grpId="0" animBg="1"/>
      <p:bldP spid="121873" grpId="0" animBg="1"/>
      <p:bldP spid="121874" grpId="0" animBg="1"/>
      <p:bldP spid="121875" grpId="0" animBg="1"/>
      <p:bldP spid="121876" grpId="0" animBg="1"/>
      <p:bldP spid="121877" grpId="0" animBg="1"/>
      <p:bldP spid="121878" grpId="0" animBg="1"/>
      <p:bldP spid="121879" grpId="0" animBg="1"/>
      <p:bldP spid="121880" grpId="0" animBg="1"/>
      <p:bldP spid="121881" grpId="0" animBg="1"/>
      <p:bldP spid="121882" grpId="0" animBg="1"/>
      <p:bldP spid="121883" grpId="0" animBg="1"/>
      <p:bldP spid="121884" grpId="0" animBg="1"/>
      <p:bldP spid="121885" grpId="0" animBg="1"/>
      <p:bldP spid="121886" grpId="0" animBg="1"/>
      <p:bldP spid="121887" grpId="0" animBg="1"/>
      <p:bldP spid="121888" grpId="0" animBg="1"/>
      <p:bldP spid="121889" grpId="0" animBg="1"/>
      <p:bldP spid="121890" grpId="0" animBg="1"/>
      <p:bldP spid="121891" grpId="0" animBg="1"/>
      <p:bldP spid="1218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>
            <a:extLst>
              <a:ext uri="{FF2B5EF4-FFF2-40B4-BE49-F238E27FC236}">
                <a16:creationId xmlns:a16="http://schemas.microsoft.com/office/drawing/2014/main" id="{A8E3E981-4DAC-CA4D-BA32-89CBE159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3907" name="Text Box 3">
            <a:extLst>
              <a:ext uri="{FF2B5EF4-FFF2-40B4-BE49-F238E27FC236}">
                <a16:creationId xmlns:a16="http://schemas.microsoft.com/office/drawing/2014/main" id="{84F2C28C-236D-764D-B19E-4CAD4631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AAB301C9-8978-3B4C-AA13-E9E5AE98D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123909" name="Text Box 5">
            <a:extLst>
              <a:ext uri="{FF2B5EF4-FFF2-40B4-BE49-F238E27FC236}">
                <a16:creationId xmlns:a16="http://schemas.microsoft.com/office/drawing/2014/main" id="{D84B9F81-13AC-244F-AEBC-693602041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23910" name="Text Box 6">
            <a:extLst>
              <a:ext uri="{FF2B5EF4-FFF2-40B4-BE49-F238E27FC236}">
                <a16:creationId xmlns:a16="http://schemas.microsoft.com/office/drawing/2014/main" id="{FCBD8F2E-C16D-2946-898D-BE2066DD9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019800" cy="366254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spectral type is the Sun?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 Type O.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 </a:t>
            </a:r>
            <a:r>
              <a:rPr lang="en-US" altLang="x-none" sz="2400" b="1" dirty="0"/>
              <a:t>Type A.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  Type G.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 </a:t>
            </a:r>
            <a:r>
              <a:rPr lang="en-US" altLang="x-none" sz="2400" b="1" dirty="0"/>
              <a:t>Type K.</a:t>
            </a:r>
            <a:endParaRPr lang="en-US" altLang="x-none" sz="24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   </a:t>
            </a:r>
            <a:r>
              <a:rPr lang="en-US" altLang="x-none" sz="2400" b="1" dirty="0"/>
              <a:t>Type M.</a:t>
            </a:r>
            <a:r>
              <a:rPr lang="en-US" altLang="x-none" sz="1800" b="1" dirty="0"/>
              <a:t> </a:t>
            </a:r>
          </a:p>
        </p:txBody>
      </p:sp>
      <p:sp>
        <p:nvSpPr>
          <p:cNvPr id="123911" name="Text Box 7">
            <a:extLst>
              <a:ext uri="{FF2B5EF4-FFF2-40B4-BE49-F238E27FC236}">
                <a16:creationId xmlns:a16="http://schemas.microsoft.com/office/drawing/2014/main" id="{F0F2A348-F3EE-AB44-90E7-67225BD16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23912" name="Text Box 8">
            <a:extLst>
              <a:ext uri="{FF2B5EF4-FFF2-40B4-BE49-F238E27FC236}">
                <a16:creationId xmlns:a16="http://schemas.microsoft.com/office/drawing/2014/main" id="{1DD186BD-21A5-9947-A698-DFE1BF24A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23913" name="Text Box 9">
            <a:extLst>
              <a:ext uri="{FF2B5EF4-FFF2-40B4-BE49-F238E27FC236}">
                <a16:creationId xmlns:a16="http://schemas.microsoft.com/office/drawing/2014/main" id="{F027990D-7D73-2E49-A535-44DF25178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23914" name="Text Box 10">
            <a:extLst>
              <a:ext uri="{FF2B5EF4-FFF2-40B4-BE49-F238E27FC236}">
                <a16:creationId xmlns:a16="http://schemas.microsoft.com/office/drawing/2014/main" id="{4FA3A642-7BA6-384C-BCC8-E4CC37FF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23915" name="Text Box 11">
            <a:extLst>
              <a:ext uri="{FF2B5EF4-FFF2-40B4-BE49-F238E27FC236}">
                <a16:creationId xmlns:a16="http://schemas.microsoft.com/office/drawing/2014/main" id="{13BFFE84-388B-D54E-84E5-E44B1AC60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3916" name="Text Box 12">
            <a:extLst>
              <a:ext uri="{FF2B5EF4-FFF2-40B4-BE49-F238E27FC236}">
                <a16:creationId xmlns:a16="http://schemas.microsoft.com/office/drawing/2014/main" id="{C82A1B7F-995A-6441-9353-F27EA9BA6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23917" name="Text Box 13">
            <a:extLst>
              <a:ext uri="{FF2B5EF4-FFF2-40B4-BE49-F238E27FC236}">
                <a16:creationId xmlns:a16="http://schemas.microsoft.com/office/drawing/2014/main" id="{9F7F6DFF-3544-9342-849F-C94EA99E4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23918" name="Text Box 14">
            <a:extLst>
              <a:ext uri="{FF2B5EF4-FFF2-40B4-BE49-F238E27FC236}">
                <a16:creationId xmlns:a16="http://schemas.microsoft.com/office/drawing/2014/main" id="{233ABCCA-156A-2944-AD3C-A6C966E7D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23919" name="Text Box 15">
            <a:extLst>
              <a:ext uri="{FF2B5EF4-FFF2-40B4-BE49-F238E27FC236}">
                <a16:creationId xmlns:a16="http://schemas.microsoft.com/office/drawing/2014/main" id="{9783D4AA-49A0-5541-9A2F-096D8552E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3920" name="Text Box 16">
            <a:extLst>
              <a:ext uri="{FF2B5EF4-FFF2-40B4-BE49-F238E27FC236}">
                <a16:creationId xmlns:a16="http://schemas.microsoft.com/office/drawing/2014/main" id="{698EE6CC-D7BC-3C45-AAEF-8711FAE84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23921" name="Text Box 17">
            <a:extLst>
              <a:ext uri="{FF2B5EF4-FFF2-40B4-BE49-F238E27FC236}">
                <a16:creationId xmlns:a16="http://schemas.microsoft.com/office/drawing/2014/main" id="{D2AAFDC1-29C8-364B-960D-3A95746A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23922" name="Text Box 18">
            <a:extLst>
              <a:ext uri="{FF2B5EF4-FFF2-40B4-BE49-F238E27FC236}">
                <a16:creationId xmlns:a16="http://schemas.microsoft.com/office/drawing/2014/main" id="{E618FDD4-D890-3440-BD07-497FA71B7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3923" name="Text Box 19">
            <a:extLst>
              <a:ext uri="{FF2B5EF4-FFF2-40B4-BE49-F238E27FC236}">
                <a16:creationId xmlns:a16="http://schemas.microsoft.com/office/drawing/2014/main" id="{7831277A-B8BF-8A4D-9B43-A2402DBA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23924" name="Text Box 20">
            <a:extLst>
              <a:ext uri="{FF2B5EF4-FFF2-40B4-BE49-F238E27FC236}">
                <a16:creationId xmlns:a16="http://schemas.microsoft.com/office/drawing/2014/main" id="{E5F8AD1F-6455-C04D-A559-132BCC11E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3925" name="Text Box 21">
            <a:extLst>
              <a:ext uri="{FF2B5EF4-FFF2-40B4-BE49-F238E27FC236}">
                <a16:creationId xmlns:a16="http://schemas.microsoft.com/office/drawing/2014/main" id="{75FE6DBD-68E7-744F-BFFA-7B67EAF21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3926" name="Text Box 22">
            <a:extLst>
              <a:ext uri="{FF2B5EF4-FFF2-40B4-BE49-F238E27FC236}">
                <a16:creationId xmlns:a16="http://schemas.microsoft.com/office/drawing/2014/main" id="{351BDF39-1A92-6049-956E-BD4E1B6BA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3927" name="Text Box 23">
            <a:extLst>
              <a:ext uri="{FF2B5EF4-FFF2-40B4-BE49-F238E27FC236}">
                <a16:creationId xmlns:a16="http://schemas.microsoft.com/office/drawing/2014/main" id="{5B9E1AC9-4BE1-7841-92DB-D3B7B2550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3928" name="Text Box 24">
            <a:extLst>
              <a:ext uri="{FF2B5EF4-FFF2-40B4-BE49-F238E27FC236}">
                <a16:creationId xmlns:a16="http://schemas.microsoft.com/office/drawing/2014/main" id="{68C477E3-9AEF-D74E-94C6-E426EFC7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3929" name="Text Box 25">
            <a:extLst>
              <a:ext uri="{FF2B5EF4-FFF2-40B4-BE49-F238E27FC236}">
                <a16:creationId xmlns:a16="http://schemas.microsoft.com/office/drawing/2014/main" id="{D9EF6F79-AC28-1B43-908A-C9FBDF386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3930" name="Text Box 26">
            <a:extLst>
              <a:ext uri="{FF2B5EF4-FFF2-40B4-BE49-F238E27FC236}">
                <a16:creationId xmlns:a16="http://schemas.microsoft.com/office/drawing/2014/main" id="{29DE9167-6455-7746-ABC0-824AC7F09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23931" name="Text Box 27">
            <a:extLst>
              <a:ext uri="{FF2B5EF4-FFF2-40B4-BE49-F238E27FC236}">
                <a16:creationId xmlns:a16="http://schemas.microsoft.com/office/drawing/2014/main" id="{27E8BED1-2102-734C-9F84-63A1339DD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23932" name="Text Box 28">
            <a:extLst>
              <a:ext uri="{FF2B5EF4-FFF2-40B4-BE49-F238E27FC236}">
                <a16:creationId xmlns:a16="http://schemas.microsoft.com/office/drawing/2014/main" id="{65090C6E-E68E-E74F-A4D4-A69FCD04F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23933" name="Text Box 29">
            <a:extLst>
              <a:ext uri="{FF2B5EF4-FFF2-40B4-BE49-F238E27FC236}">
                <a16:creationId xmlns:a16="http://schemas.microsoft.com/office/drawing/2014/main" id="{EBFB1F6C-BD91-2F43-8348-23DF79146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23934" name="Text Box 30">
            <a:extLst>
              <a:ext uri="{FF2B5EF4-FFF2-40B4-BE49-F238E27FC236}">
                <a16:creationId xmlns:a16="http://schemas.microsoft.com/office/drawing/2014/main" id="{929F27A9-F757-6E44-96B9-77B907882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23935" name="Text Box 31">
            <a:extLst>
              <a:ext uri="{FF2B5EF4-FFF2-40B4-BE49-F238E27FC236}">
                <a16:creationId xmlns:a16="http://schemas.microsoft.com/office/drawing/2014/main" id="{8CBF2E8A-25B3-BF4F-A145-3E4D53783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23936" name="Text Box 32">
            <a:extLst>
              <a:ext uri="{FF2B5EF4-FFF2-40B4-BE49-F238E27FC236}">
                <a16:creationId xmlns:a16="http://schemas.microsoft.com/office/drawing/2014/main" id="{D33AD8C7-EBC9-474E-931B-A154DFDE2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23937" name="Text Box 33">
            <a:extLst>
              <a:ext uri="{FF2B5EF4-FFF2-40B4-BE49-F238E27FC236}">
                <a16:creationId xmlns:a16="http://schemas.microsoft.com/office/drawing/2014/main" id="{B302ED9B-4C91-0C42-9DDA-D2EE667C6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23938" name="Text Box 34">
            <a:extLst>
              <a:ext uri="{FF2B5EF4-FFF2-40B4-BE49-F238E27FC236}">
                <a16:creationId xmlns:a16="http://schemas.microsoft.com/office/drawing/2014/main" id="{5581F36E-FCD3-3849-AB7E-66D58633A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23939" name="Text Box 35">
            <a:extLst>
              <a:ext uri="{FF2B5EF4-FFF2-40B4-BE49-F238E27FC236}">
                <a16:creationId xmlns:a16="http://schemas.microsoft.com/office/drawing/2014/main" id="{3FD8185C-2D96-CA43-AB22-B84A6E984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/>
      <p:bldP spid="123907" grpId="0" animBg="1"/>
      <p:bldP spid="123909" grpId="0" animBg="1"/>
      <p:bldP spid="123910" grpId="0"/>
      <p:bldP spid="123910" grpId="1"/>
      <p:bldP spid="123911" grpId="0" animBg="1"/>
      <p:bldP spid="123912" grpId="0" animBg="1"/>
      <p:bldP spid="123913" grpId="0" animBg="1"/>
      <p:bldP spid="123914" grpId="0" animBg="1"/>
      <p:bldP spid="123915" grpId="0" animBg="1"/>
      <p:bldP spid="123916" grpId="0" animBg="1"/>
      <p:bldP spid="123917" grpId="0" animBg="1"/>
      <p:bldP spid="123918" grpId="0" animBg="1"/>
      <p:bldP spid="123919" grpId="0" animBg="1"/>
      <p:bldP spid="123920" grpId="0" animBg="1"/>
      <p:bldP spid="123921" grpId="0" animBg="1"/>
      <p:bldP spid="123922" grpId="0" animBg="1"/>
      <p:bldP spid="123923" grpId="0" animBg="1"/>
      <p:bldP spid="123924" grpId="0" animBg="1"/>
      <p:bldP spid="123925" grpId="0" animBg="1"/>
      <p:bldP spid="123926" grpId="0" animBg="1"/>
      <p:bldP spid="123927" grpId="0" animBg="1"/>
      <p:bldP spid="123928" grpId="0" animBg="1"/>
      <p:bldP spid="123929" grpId="0" animBg="1"/>
      <p:bldP spid="123930" grpId="0" animBg="1"/>
      <p:bldP spid="123931" grpId="0" animBg="1"/>
      <p:bldP spid="123932" grpId="0" animBg="1"/>
      <p:bldP spid="123933" grpId="0" animBg="1"/>
      <p:bldP spid="123934" grpId="0" animBg="1"/>
      <p:bldP spid="123935" grpId="0" animBg="1"/>
      <p:bldP spid="123936" grpId="0" animBg="1"/>
      <p:bldP spid="123937" grpId="0" animBg="1"/>
      <p:bldP spid="123938" grpId="0" animBg="1"/>
      <p:bldP spid="1239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9A4843F-F972-964D-9F27-942C14FFE2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 anchor="ctr"/>
          <a:lstStyle/>
          <a:p>
            <a:pPr>
              <a:defRPr/>
            </a:pPr>
            <a:r>
              <a:rPr lang="en-US" altLang="x-none" sz="4400" b="1">
                <a:solidFill>
                  <a:srgbClr val="FF0000"/>
                </a:solidFill>
              </a:rPr>
              <a:t>Stars: temperature - examples</a:t>
            </a:r>
            <a:endParaRPr lang="en-US" altLang="x-none" sz="4400"/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C9FBFDEF-4AC4-C644-834B-F33BD2F08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66071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x-none" b="1" dirty="0">
                <a:solidFill>
                  <a:schemeClr val="bg1"/>
                </a:solidFill>
              </a:rPr>
              <a:t>Wien’s law: color - temperature relationship </a:t>
            </a:r>
          </a:p>
        </p:txBody>
      </p:sp>
      <p:sp>
        <p:nvSpPr>
          <p:cNvPr id="101380" name="Text Box 4">
            <a:extLst>
              <a:ext uri="{FF2B5EF4-FFF2-40B4-BE49-F238E27FC236}">
                <a16:creationId xmlns:a16="http://schemas.microsoft.com/office/drawing/2014/main" id="{F8B7D05E-9432-D64A-AC11-79D7338F3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5" y="2506663"/>
            <a:ext cx="27209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x-none" altLang="x-none" b="1"/>
          </a:p>
        </p:txBody>
      </p:sp>
      <p:sp>
        <p:nvSpPr>
          <p:cNvPr id="101381" name="Text Box 5">
            <a:extLst>
              <a:ext uri="{FF2B5EF4-FFF2-40B4-BE49-F238E27FC236}">
                <a16:creationId xmlns:a16="http://schemas.microsoft.com/office/drawing/2014/main" id="{EC4A84DE-7EDD-9641-8F21-EB5797A99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678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chemeClr val="bg1"/>
                </a:solidFill>
              </a:rPr>
              <a:t>Temperature [K]   =   2880 / wavelength [</a:t>
            </a:r>
            <a:r>
              <a:rPr lang="en-US" altLang="x-none" b="1" dirty="0">
                <a:solidFill>
                  <a:schemeClr val="bg1"/>
                </a:solidFill>
                <a:latin typeface="Symbol" charset="2"/>
                <a:sym typeface="Symbol" charset="2"/>
              </a:rPr>
              <a:t></a:t>
            </a:r>
            <a:r>
              <a:rPr lang="en-US" altLang="x-none" b="1" dirty="0">
                <a:solidFill>
                  <a:schemeClr val="bg1"/>
                </a:solidFill>
              </a:rPr>
              <a:t>m] </a:t>
            </a:r>
            <a:endParaRPr lang="en-US" altLang="x-none" sz="2000" b="1" dirty="0">
              <a:solidFill>
                <a:schemeClr val="bg1"/>
              </a:solidFill>
            </a:endParaRPr>
          </a:p>
        </p:txBody>
      </p:sp>
      <p:sp>
        <p:nvSpPr>
          <p:cNvPr id="101382" name="Text Box 6">
            <a:extLst>
              <a:ext uri="{FF2B5EF4-FFF2-40B4-BE49-F238E27FC236}">
                <a16:creationId xmlns:a16="http://schemas.microsoft.com/office/drawing/2014/main" id="{4D372383-D683-3243-8D33-72F90F5D3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00400"/>
            <a:ext cx="7278083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i="1" dirty="0">
                <a:solidFill>
                  <a:srgbClr val="66FFFF"/>
                </a:solidFill>
              </a:rPr>
              <a:t>Examples:</a:t>
            </a:r>
            <a:r>
              <a:rPr lang="en-US" altLang="x-none" b="1" dirty="0">
                <a:solidFill>
                  <a:srgbClr val="66FFFF"/>
                </a:solidFill>
              </a:rPr>
              <a:t>   </a:t>
            </a:r>
          </a:p>
          <a:p>
            <a:pPr>
              <a:defRPr/>
            </a:pPr>
            <a:r>
              <a:rPr lang="en-US" altLang="x-none" b="1" dirty="0">
                <a:solidFill>
                  <a:srgbClr val="66FFFF"/>
                </a:solidFill>
              </a:rPr>
              <a:t>Sun             yellow   (500 nm)    T </a:t>
            </a:r>
            <a:r>
              <a:rPr lang="en-US" altLang="x-none" b="1" dirty="0">
                <a:solidFill>
                  <a:srgbClr val="66FFFF"/>
                </a:solidFill>
                <a:sym typeface="Symbol" charset="2"/>
              </a:rPr>
              <a:t></a:t>
            </a:r>
            <a:r>
              <a:rPr lang="en-US" altLang="x-none" b="1" dirty="0">
                <a:solidFill>
                  <a:srgbClr val="66FFFF"/>
                </a:solidFill>
              </a:rPr>
              <a:t>     6,000 degrees</a:t>
            </a:r>
          </a:p>
          <a:p>
            <a:pPr>
              <a:defRPr/>
            </a:pPr>
            <a:r>
              <a:rPr lang="en-US" altLang="x-none" b="1" dirty="0">
                <a:solidFill>
                  <a:srgbClr val="66FFFF"/>
                </a:solidFill>
              </a:rPr>
              <a:t>Sirius          white   (300 nm)      T </a:t>
            </a:r>
            <a:r>
              <a:rPr lang="en-US" altLang="x-none" b="1" dirty="0">
                <a:solidFill>
                  <a:srgbClr val="66FFFF"/>
                </a:solidFill>
                <a:sym typeface="Symbol" charset="2"/>
              </a:rPr>
              <a:t></a:t>
            </a:r>
            <a:r>
              <a:rPr lang="en-US" altLang="x-none" b="1" dirty="0">
                <a:solidFill>
                  <a:srgbClr val="66FFFF"/>
                </a:solidFill>
              </a:rPr>
              <a:t>   10,000 degrees</a:t>
            </a:r>
          </a:p>
          <a:p>
            <a:pPr>
              <a:defRPr/>
            </a:pPr>
            <a:r>
              <a:rPr lang="en-US" altLang="x-none" b="1" dirty="0">
                <a:solidFill>
                  <a:srgbClr val="66FFFF"/>
                </a:solidFill>
              </a:rPr>
              <a:t>Betelgeuse  red      (1000 nm)     T </a:t>
            </a:r>
            <a:r>
              <a:rPr lang="en-US" altLang="x-none" b="1" dirty="0">
                <a:solidFill>
                  <a:srgbClr val="66FFFF"/>
                </a:solidFill>
                <a:sym typeface="Symbol" charset="2"/>
              </a:rPr>
              <a:t></a:t>
            </a:r>
            <a:r>
              <a:rPr lang="en-US" altLang="x-none" b="1" dirty="0">
                <a:solidFill>
                  <a:srgbClr val="66FFFF"/>
                </a:solidFill>
              </a:rPr>
              <a:t>     3,000 degrees</a:t>
            </a:r>
          </a:p>
        </p:txBody>
      </p:sp>
      <p:sp>
        <p:nvSpPr>
          <p:cNvPr id="101383" name="Text Box 7">
            <a:extLst>
              <a:ext uri="{FF2B5EF4-FFF2-40B4-BE49-F238E27FC236}">
                <a16:creationId xmlns:a16="http://schemas.microsoft.com/office/drawing/2014/main" id="{CB4BBA06-2B91-834B-9D42-D95D2DDC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2286000"/>
            <a:ext cx="36449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i="1" dirty="0">
                <a:solidFill>
                  <a:srgbClr val="FFFF00"/>
                </a:solidFill>
              </a:rPr>
              <a:t>(</a:t>
            </a:r>
            <a:r>
              <a:rPr lang="en-US" altLang="x-none" b="1" i="1" dirty="0" err="1">
                <a:solidFill>
                  <a:srgbClr val="FFFF00"/>
                </a:solidFill>
              </a:rPr>
              <a:t>photospheric</a:t>
            </a:r>
            <a:r>
              <a:rPr lang="en-US" altLang="x-none" b="1" i="1" dirty="0">
                <a:solidFill>
                  <a:srgbClr val="FFFF00"/>
                </a:solidFill>
              </a:rPr>
              <a:t> temperature)</a:t>
            </a:r>
          </a:p>
        </p:txBody>
      </p:sp>
      <p:sp>
        <p:nvSpPr>
          <p:cNvPr id="101384" name="AutoShape 8">
            <a:extLst>
              <a:ext uri="{FF2B5EF4-FFF2-40B4-BE49-F238E27FC236}">
                <a16:creationId xmlns:a16="http://schemas.microsoft.com/office/drawing/2014/main" id="{2EBC3051-0118-9849-884D-BE46CAD13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733800"/>
            <a:ext cx="228600" cy="228600"/>
          </a:xfrm>
          <a:custGeom>
            <a:avLst/>
            <a:gdLst>
              <a:gd name="T0" fmla="*/ 0 w 228600"/>
              <a:gd name="T1" fmla="*/ 87317 h 228600"/>
              <a:gd name="T2" fmla="*/ 87318 w 228600"/>
              <a:gd name="T3" fmla="*/ 87318 h 228600"/>
              <a:gd name="T4" fmla="*/ 114300 w 228600"/>
              <a:gd name="T5" fmla="*/ 0 h 228600"/>
              <a:gd name="T6" fmla="*/ 141282 w 228600"/>
              <a:gd name="T7" fmla="*/ 87318 h 228600"/>
              <a:gd name="T8" fmla="*/ 228600 w 228600"/>
              <a:gd name="T9" fmla="*/ 87317 h 228600"/>
              <a:gd name="T10" fmla="*/ 157958 w 228600"/>
              <a:gd name="T11" fmla="*/ 141282 h 228600"/>
              <a:gd name="T12" fmla="*/ 184941 w 228600"/>
              <a:gd name="T13" fmla="*/ 228599 h 228600"/>
              <a:gd name="T14" fmla="*/ 114300 w 228600"/>
              <a:gd name="T15" fmla="*/ 174634 h 228600"/>
              <a:gd name="T16" fmla="*/ 43659 w 228600"/>
              <a:gd name="T17" fmla="*/ 228599 h 228600"/>
              <a:gd name="T18" fmla="*/ 70642 w 228600"/>
              <a:gd name="T19" fmla="*/ 141282 h 228600"/>
              <a:gd name="T20" fmla="*/ 0 w 228600"/>
              <a:gd name="T21" fmla="*/ 87317 h 228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600" h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lnTo>
                  <a:pt x="0" y="8731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85" name="AutoShape 9">
            <a:extLst>
              <a:ext uri="{FF2B5EF4-FFF2-40B4-BE49-F238E27FC236}">
                <a16:creationId xmlns:a16="http://schemas.microsoft.com/office/drawing/2014/main" id="{8B9248EB-1E5A-5D4A-A91F-A83F73390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38600"/>
            <a:ext cx="228600" cy="228600"/>
          </a:xfrm>
          <a:custGeom>
            <a:avLst/>
            <a:gdLst>
              <a:gd name="T0" fmla="*/ 0 w 228600"/>
              <a:gd name="T1" fmla="*/ 87317 h 228600"/>
              <a:gd name="T2" fmla="*/ 87318 w 228600"/>
              <a:gd name="T3" fmla="*/ 87318 h 228600"/>
              <a:gd name="T4" fmla="*/ 114300 w 228600"/>
              <a:gd name="T5" fmla="*/ 0 h 228600"/>
              <a:gd name="T6" fmla="*/ 141282 w 228600"/>
              <a:gd name="T7" fmla="*/ 87318 h 228600"/>
              <a:gd name="T8" fmla="*/ 228600 w 228600"/>
              <a:gd name="T9" fmla="*/ 87317 h 228600"/>
              <a:gd name="T10" fmla="*/ 157958 w 228600"/>
              <a:gd name="T11" fmla="*/ 141282 h 228600"/>
              <a:gd name="T12" fmla="*/ 184941 w 228600"/>
              <a:gd name="T13" fmla="*/ 228599 h 228600"/>
              <a:gd name="T14" fmla="*/ 114300 w 228600"/>
              <a:gd name="T15" fmla="*/ 174634 h 228600"/>
              <a:gd name="T16" fmla="*/ 43659 w 228600"/>
              <a:gd name="T17" fmla="*/ 228599 h 228600"/>
              <a:gd name="T18" fmla="*/ 70642 w 228600"/>
              <a:gd name="T19" fmla="*/ 141282 h 228600"/>
              <a:gd name="T20" fmla="*/ 0 w 228600"/>
              <a:gd name="T21" fmla="*/ 87317 h 228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600" h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lnTo>
                  <a:pt x="0" y="87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86" name="AutoShape 10">
            <a:extLst>
              <a:ext uri="{FF2B5EF4-FFF2-40B4-BE49-F238E27FC236}">
                <a16:creationId xmlns:a16="http://schemas.microsoft.com/office/drawing/2014/main" id="{0E675A41-451C-CF49-B164-0A77F97B6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419600"/>
            <a:ext cx="228600" cy="228600"/>
          </a:xfrm>
          <a:custGeom>
            <a:avLst/>
            <a:gdLst>
              <a:gd name="T0" fmla="*/ 0 w 228600"/>
              <a:gd name="T1" fmla="*/ 87317 h 228600"/>
              <a:gd name="T2" fmla="*/ 87318 w 228600"/>
              <a:gd name="T3" fmla="*/ 87318 h 228600"/>
              <a:gd name="T4" fmla="*/ 114300 w 228600"/>
              <a:gd name="T5" fmla="*/ 0 h 228600"/>
              <a:gd name="T6" fmla="*/ 141282 w 228600"/>
              <a:gd name="T7" fmla="*/ 87318 h 228600"/>
              <a:gd name="T8" fmla="*/ 228600 w 228600"/>
              <a:gd name="T9" fmla="*/ 87317 h 228600"/>
              <a:gd name="T10" fmla="*/ 157958 w 228600"/>
              <a:gd name="T11" fmla="*/ 141282 h 228600"/>
              <a:gd name="T12" fmla="*/ 184941 w 228600"/>
              <a:gd name="T13" fmla="*/ 228599 h 228600"/>
              <a:gd name="T14" fmla="*/ 114300 w 228600"/>
              <a:gd name="T15" fmla="*/ 174634 h 228600"/>
              <a:gd name="T16" fmla="*/ 43659 w 228600"/>
              <a:gd name="T17" fmla="*/ 228599 h 228600"/>
              <a:gd name="T18" fmla="*/ 70642 w 228600"/>
              <a:gd name="T19" fmla="*/ 141282 h 228600"/>
              <a:gd name="T20" fmla="*/ 0 w 228600"/>
              <a:gd name="T21" fmla="*/ 87317 h 228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28600" h="228600">
                <a:moveTo>
                  <a:pt x="0" y="87317"/>
                </a:moveTo>
                <a:lnTo>
                  <a:pt x="87318" y="87318"/>
                </a:lnTo>
                <a:lnTo>
                  <a:pt x="114300" y="0"/>
                </a:lnTo>
                <a:lnTo>
                  <a:pt x="141282" y="87318"/>
                </a:lnTo>
                <a:lnTo>
                  <a:pt x="228600" y="87317"/>
                </a:lnTo>
                <a:lnTo>
                  <a:pt x="157958" y="141282"/>
                </a:lnTo>
                <a:lnTo>
                  <a:pt x="184941" y="228599"/>
                </a:lnTo>
                <a:lnTo>
                  <a:pt x="114300" y="174634"/>
                </a:lnTo>
                <a:lnTo>
                  <a:pt x="43659" y="228599"/>
                </a:lnTo>
                <a:lnTo>
                  <a:pt x="70642" y="141282"/>
                </a:lnTo>
                <a:lnTo>
                  <a:pt x="0" y="873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87" name="Text Box 11">
            <a:extLst>
              <a:ext uri="{FF2B5EF4-FFF2-40B4-BE49-F238E27FC236}">
                <a16:creationId xmlns:a16="http://schemas.microsoft.com/office/drawing/2014/main" id="{262B1F68-FD3D-2C4B-B2D8-F9069D7E8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29200"/>
            <a:ext cx="6454775" cy="10048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x-none" b="1">
                <a:solidFill>
                  <a:schemeClr val="hlink"/>
                </a:solidFill>
              </a:rPr>
              <a:t>Spectral types mean color: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x-none" b="1">
                <a:solidFill>
                  <a:srgbClr val="66FFFF"/>
                </a:solidFill>
              </a:rPr>
              <a:t>O </a:t>
            </a:r>
            <a:r>
              <a:rPr lang="en-US" altLang="x-none" b="1">
                <a:solidFill>
                  <a:schemeClr val="hlink"/>
                </a:solidFill>
              </a:rPr>
              <a:t>B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  <a:r>
              <a:rPr lang="en-US" altLang="x-none" b="1">
                <a:solidFill>
                  <a:schemeClr val="bg1"/>
                </a:solidFill>
              </a:rPr>
              <a:t>A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  <a:r>
              <a:rPr lang="en-US" altLang="x-none" b="1">
                <a:solidFill>
                  <a:srgbClr val="FFFF00"/>
                </a:solidFill>
              </a:rPr>
              <a:t>F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  <a:r>
              <a:rPr lang="en-US" altLang="x-none" b="1">
                <a:solidFill>
                  <a:schemeClr val="accent1"/>
                </a:solidFill>
              </a:rPr>
              <a:t>G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  <a:r>
              <a:rPr lang="en-US" altLang="x-none" b="1">
                <a:solidFill>
                  <a:srgbClr val="FF3300"/>
                </a:solidFill>
              </a:rPr>
              <a:t>K</a:t>
            </a:r>
            <a:r>
              <a:rPr lang="en-US" altLang="x-none" b="1">
                <a:solidFill>
                  <a:srgbClr val="66FFFF"/>
                </a:solidFill>
              </a:rPr>
              <a:t> </a:t>
            </a:r>
            <a:r>
              <a:rPr lang="en-US" altLang="x-none" b="1">
                <a:solidFill>
                  <a:srgbClr val="FF0000"/>
                </a:solidFill>
              </a:rPr>
              <a:t>M</a:t>
            </a:r>
            <a:endParaRPr lang="en-US" altLang="x-none" b="1"/>
          </a:p>
        </p:txBody>
      </p:sp>
      <p:sp>
        <p:nvSpPr>
          <p:cNvPr id="101388" name="Text Box 12">
            <a:extLst>
              <a:ext uri="{FF2B5EF4-FFF2-40B4-BE49-F238E27FC236}">
                <a16:creationId xmlns:a16="http://schemas.microsoft.com/office/drawing/2014/main" id="{AC24CB52-6220-AC4E-AA0C-2EFCA08CE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248400"/>
            <a:ext cx="11064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8000 K</a:t>
            </a:r>
            <a:endParaRPr lang="en-US" altLang="x-none" b="1"/>
          </a:p>
        </p:txBody>
      </p:sp>
      <p:sp>
        <p:nvSpPr>
          <p:cNvPr id="101389" name="Text Box 13">
            <a:extLst>
              <a:ext uri="{FF2B5EF4-FFF2-40B4-BE49-F238E27FC236}">
                <a16:creationId xmlns:a16="http://schemas.microsoft.com/office/drawing/2014/main" id="{BCEAEDF4-14B3-7F4A-9D5D-24B59392D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172200"/>
            <a:ext cx="11064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0000"/>
                </a:solidFill>
              </a:rPr>
              <a:t>3000 K</a:t>
            </a:r>
            <a:endParaRPr lang="en-US" altLang="x-none" b="1"/>
          </a:p>
        </p:txBody>
      </p:sp>
      <p:sp>
        <p:nvSpPr>
          <p:cNvPr id="101390" name="Text Box 14">
            <a:extLst>
              <a:ext uri="{FF2B5EF4-FFF2-40B4-BE49-F238E27FC236}">
                <a16:creationId xmlns:a16="http://schemas.microsoft.com/office/drawing/2014/main" id="{FA56DD29-E955-FE4C-A4B3-4A8BBA6C7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248400"/>
            <a:ext cx="12588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66FFFF"/>
                </a:solidFill>
              </a:rPr>
              <a:t>20000 K</a:t>
            </a:r>
            <a:endParaRPr lang="en-US" altLang="x-none" b="1"/>
          </a:p>
        </p:txBody>
      </p:sp>
      <p:sp>
        <p:nvSpPr>
          <p:cNvPr id="101391" name="Line 15">
            <a:extLst>
              <a:ext uri="{FF2B5EF4-FFF2-40B4-BE49-F238E27FC236}">
                <a16:creationId xmlns:a16="http://schemas.microsoft.com/office/drawing/2014/main" id="{391B9040-AB18-244D-BC44-7CCEF21F4F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5867400"/>
            <a:ext cx="1066800" cy="38100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392" name="Line 16">
            <a:extLst>
              <a:ext uri="{FF2B5EF4-FFF2-40B4-BE49-F238E27FC236}">
                <a16:creationId xmlns:a16="http://schemas.microsoft.com/office/drawing/2014/main" id="{AC33FF49-56CC-324D-B4F8-403BC75614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5943600"/>
            <a:ext cx="15240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393" name="Line 17">
            <a:extLst>
              <a:ext uri="{FF2B5EF4-FFF2-40B4-BE49-F238E27FC236}">
                <a16:creationId xmlns:a16="http://schemas.microsoft.com/office/drawing/2014/main" id="{26E0837E-E48A-BF42-8A48-6E4330D5A7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5943600"/>
            <a:ext cx="7620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394" name="Text Box 18">
            <a:extLst>
              <a:ext uri="{FF2B5EF4-FFF2-40B4-BE49-F238E27FC236}">
                <a16:creationId xmlns:a16="http://schemas.microsoft.com/office/drawing/2014/main" id="{C72624A9-9419-EF48-A1B7-B83A7A089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4206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G</a:t>
            </a:r>
            <a:endParaRPr lang="en-US" altLang="x-none" b="1"/>
          </a:p>
        </p:txBody>
      </p:sp>
      <p:sp>
        <p:nvSpPr>
          <p:cNvPr id="101395" name="Text Box 19">
            <a:extLst>
              <a:ext uri="{FF2B5EF4-FFF2-40B4-BE49-F238E27FC236}">
                <a16:creationId xmlns:a16="http://schemas.microsoft.com/office/drawing/2014/main" id="{58975249-E91D-D644-8FFF-A4F76FE8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chemeClr val="bg1"/>
                </a:solidFill>
              </a:rPr>
              <a:t>A</a:t>
            </a:r>
            <a:endParaRPr lang="en-US" altLang="x-none" b="1"/>
          </a:p>
        </p:txBody>
      </p:sp>
      <p:sp>
        <p:nvSpPr>
          <p:cNvPr id="101396" name="Text Box 20">
            <a:extLst>
              <a:ext uri="{FF2B5EF4-FFF2-40B4-BE49-F238E27FC236}">
                <a16:creationId xmlns:a16="http://schemas.microsoft.com/office/drawing/2014/main" id="{5C72B965-0AB4-D24F-983D-58C7B0A05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4343400"/>
            <a:ext cx="47148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0000"/>
                </a:solidFill>
              </a:rPr>
              <a:t>M</a:t>
            </a:r>
            <a:endParaRPr lang="en-US" altLang="x-none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216A483B-60AA-164C-847D-9B59FF5DE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00FFFF"/>
                </a:solidFill>
              </a:rPr>
              <a:t>Questions coming …</a:t>
            </a:r>
            <a:endParaRPr lang="en-US" altLang="x-none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6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>
            <a:extLst>
              <a:ext uri="{FF2B5EF4-FFF2-40B4-BE49-F238E27FC236}">
                <a16:creationId xmlns:a16="http://schemas.microsoft.com/office/drawing/2014/main" id="{B6F52934-E979-2045-8B34-991003CB0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8003" name="Text Box 3">
            <a:extLst>
              <a:ext uri="{FF2B5EF4-FFF2-40B4-BE49-F238E27FC236}">
                <a16:creationId xmlns:a16="http://schemas.microsoft.com/office/drawing/2014/main" id="{81027475-D3B7-C74A-BDE1-40DE36801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8004" name="Rectangle 4">
            <a:extLst>
              <a:ext uri="{FF2B5EF4-FFF2-40B4-BE49-F238E27FC236}">
                <a16:creationId xmlns:a16="http://schemas.microsoft.com/office/drawing/2014/main" id="{A1B3B308-8C77-5F43-BC49-AAF6D40EB8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128005" name="Text Box 5">
            <a:extLst>
              <a:ext uri="{FF2B5EF4-FFF2-40B4-BE49-F238E27FC236}">
                <a16:creationId xmlns:a16="http://schemas.microsoft.com/office/drawing/2014/main" id="{34E9C848-28CE-8544-AB8F-423D9AA29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28006" name="Text Box 6">
            <a:extLst>
              <a:ext uri="{FF2B5EF4-FFF2-40B4-BE49-F238E27FC236}">
                <a16:creationId xmlns:a16="http://schemas.microsoft.com/office/drawing/2014/main" id="{4030C14D-3B0B-324C-8199-AFBD578A5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019800" cy="39401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Which one is the least hot star on the list?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A</a:t>
            </a:r>
            <a:r>
              <a:rPr lang="en-US" altLang="x-none" sz="2400" b="1" dirty="0">
                <a:solidFill>
                  <a:srgbClr val="FF0000"/>
                </a:solidFill>
              </a:rPr>
              <a:t>  A red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A blue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A white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</a:t>
            </a:r>
            <a:r>
              <a:rPr lang="en-US" altLang="x-none" sz="2400" b="1" dirty="0"/>
              <a:t>A yellow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  </a:t>
            </a:r>
            <a:r>
              <a:rPr lang="en-US" altLang="x-none" sz="2400" b="1" dirty="0"/>
              <a:t>An orange star.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1800" b="1" dirty="0"/>
          </a:p>
        </p:txBody>
      </p:sp>
      <p:sp>
        <p:nvSpPr>
          <p:cNvPr id="128007" name="Text Box 7">
            <a:extLst>
              <a:ext uri="{FF2B5EF4-FFF2-40B4-BE49-F238E27FC236}">
                <a16:creationId xmlns:a16="http://schemas.microsoft.com/office/drawing/2014/main" id="{E590FFDB-0EF3-3D4F-A566-7CAB98223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28008" name="Text Box 8">
            <a:extLst>
              <a:ext uri="{FF2B5EF4-FFF2-40B4-BE49-F238E27FC236}">
                <a16:creationId xmlns:a16="http://schemas.microsoft.com/office/drawing/2014/main" id="{CC38819C-55EA-1E4A-9F31-07273A69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28009" name="Text Box 9">
            <a:extLst>
              <a:ext uri="{FF2B5EF4-FFF2-40B4-BE49-F238E27FC236}">
                <a16:creationId xmlns:a16="http://schemas.microsoft.com/office/drawing/2014/main" id="{25574540-F5DB-B54A-A197-7DB17C54F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28010" name="Text Box 10">
            <a:extLst>
              <a:ext uri="{FF2B5EF4-FFF2-40B4-BE49-F238E27FC236}">
                <a16:creationId xmlns:a16="http://schemas.microsoft.com/office/drawing/2014/main" id="{130263BB-E8C0-A44C-A7A6-4DEF762DA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28011" name="Text Box 11">
            <a:extLst>
              <a:ext uri="{FF2B5EF4-FFF2-40B4-BE49-F238E27FC236}">
                <a16:creationId xmlns:a16="http://schemas.microsoft.com/office/drawing/2014/main" id="{DA9B2887-108F-0E4C-89F0-729DBA088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8012" name="Text Box 12">
            <a:extLst>
              <a:ext uri="{FF2B5EF4-FFF2-40B4-BE49-F238E27FC236}">
                <a16:creationId xmlns:a16="http://schemas.microsoft.com/office/drawing/2014/main" id="{BEE2497B-C494-B141-B557-98FFFFDA6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28013" name="Text Box 13">
            <a:extLst>
              <a:ext uri="{FF2B5EF4-FFF2-40B4-BE49-F238E27FC236}">
                <a16:creationId xmlns:a16="http://schemas.microsoft.com/office/drawing/2014/main" id="{10ADE7B0-BF3C-BB45-9C1F-5894D0109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28014" name="Text Box 14">
            <a:extLst>
              <a:ext uri="{FF2B5EF4-FFF2-40B4-BE49-F238E27FC236}">
                <a16:creationId xmlns:a16="http://schemas.microsoft.com/office/drawing/2014/main" id="{171CEF1B-6505-EE4C-825F-AAEC1A592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28015" name="Text Box 15">
            <a:extLst>
              <a:ext uri="{FF2B5EF4-FFF2-40B4-BE49-F238E27FC236}">
                <a16:creationId xmlns:a16="http://schemas.microsoft.com/office/drawing/2014/main" id="{0AA7FE09-0CBD-154E-8B5E-401F22E01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8016" name="Text Box 16">
            <a:extLst>
              <a:ext uri="{FF2B5EF4-FFF2-40B4-BE49-F238E27FC236}">
                <a16:creationId xmlns:a16="http://schemas.microsoft.com/office/drawing/2014/main" id="{E9AA6F70-58E2-C54E-9AF2-ECFC31C4E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28017" name="Text Box 17">
            <a:extLst>
              <a:ext uri="{FF2B5EF4-FFF2-40B4-BE49-F238E27FC236}">
                <a16:creationId xmlns:a16="http://schemas.microsoft.com/office/drawing/2014/main" id="{C31A3E22-D8A6-D549-868A-585A11F5D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28018" name="Text Box 18">
            <a:extLst>
              <a:ext uri="{FF2B5EF4-FFF2-40B4-BE49-F238E27FC236}">
                <a16:creationId xmlns:a16="http://schemas.microsoft.com/office/drawing/2014/main" id="{DEEE551F-83FF-CC4F-9978-6682E5AA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8019" name="Text Box 19">
            <a:extLst>
              <a:ext uri="{FF2B5EF4-FFF2-40B4-BE49-F238E27FC236}">
                <a16:creationId xmlns:a16="http://schemas.microsoft.com/office/drawing/2014/main" id="{243A99D0-C995-F946-A27B-B7D590C9A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28020" name="Text Box 20">
            <a:extLst>
              <a:ext uri="{FF2B5EF4-FFF2-40B4-BE49-F238E27FC236}">
                <a16:creationId xmlns:a16="http://schemas.microsoft.com/office/drawing/2014/main" id="{76F57AF2-7E49-6B49-A76D-E2306DC4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8021" name="Text Box 21">
            <a:extLst>
              <a:ext uri="{FF2B5EF4-FFF2-40B4-BE49-F238E27FC236}">
                <a16:creationId xmlns:a16="http://schemas.microsoft.com/office/drawing/2014/main" id="{DA7BA9FA-6A2C-B54A-909B-1BC20FF37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8022" name="Text Box 22">
            <a:extLst>
              <a:ext uri="{FF2B5EF4-FFF2-40B4-BE49-F238E27FC236}">
                <a16:creationId xmlns:a16="http://schemas.microsoft.com/office/drawing/2014/main" id="{BA978E57-E41E-6147-93F2-A374CA03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8023" name="Text Box 23">
            <a:extLst>
              <a:ext uri="{FF2B5EF4-FFF2-40B4-BE49-F238E27FC236}">
                <a16:creationId xmlns:a16="http://schemas.microsoft.com/office/drawing/2014/main" id="{DCDA5596-8CA1-2C4E-B1F5-B1DD55F2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8024" name="Text Box 24">
            <a:extLst>
              <a:ext uri="{FF2B5EF4-FFF2-40B4-BE49-F238E27FC236}">
                <a16:creationId xmlns:a16="http://schemas.microsoft.com/office/drawing/2014/main" id="{855E84F9-9045-3A40-AC8F-F96BBC044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8025" name="Text Box 25">
            <a:extLst>
              <a:ext uri="{FF2B5EF4-FFF2-40B4-BE49-F238E27FC236}">
                <a16:creationId xmlns:a16="http://schemas.microsoft.com/office/drawing/2014/main" id="{DE02E7F9-4CB4-E043-9135-C92E6A2BC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8026" name="Text Box 26">
            <a:extLst>
              <a:ext uri="{FF2B5EF4-FFF2-40B4-BE49-F238E27FC236}">
                <a16:creationId xmlns:a16="http://schemas.microsoft.com/office/drawing/2014/main" id="{CF648BF7-5CD7-F24F-81BB-3766D8FC7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28027" name="Text Box 27">
            <a:extLst>
              <a:ext uri="{FF2B5EF4-FFF2-40B4-BE49-F238E27FC236}">
                <a16:creationId xmlns:a16="http://schemas.microsoft.com/office/drawing/2014/main" id="{DDFF2E30-A75A-6545-9585-30AE98534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28028" name="Text Box 28">
            <a:extLst>
              <a:ext uri="{FF2B5EF4-FFF2-40B4-BE49-F238E27FC236}">
                <a16:creationId xmlns:a16="http://schemas.microsoft.com/office/drawing/2014/main" id="{86AA8410-059B-3B41-9C5D-CF9045636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28029" name="Text Box 29">
            <a:extLst>
              <a:ext uri="{FF2B5EF4-FFF2-40B4-BE49-F238E27FC236}">
                <a16:creationId xmlns:a16="http://schemas.microsoft.com/office/drawing/2014/main" id="{DA1C0D97-8F70-EE46-9F6A-4D2D5A83E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28030" name="Text Box 30">
            <a:extLst>
              <a:ext uri="{FF2B5EF4-FFF2-40B4-BE49-F238E27FC236}">
                <a16:creationId xmlns:a16="http://schemas.microsoft.com/office/drawing/2014/main" id="{1F2699AF-B278-034C-BF8D-472878347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28031" name="Text Box 31">
            <a:extLst>
              <a:ext uri="{FF2B5EF4-FFF2-40B4-BE49-F238E27FC236}">
                <a16:creationId xmlns:a16="http://schemas.microsoft.com/office/drawing/2014/main" id="{6F2C9BCE-BAD4-BC43-A0F8-AD6F232F7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28032" name="Text Box 32">
            <a:extLst>
              <a:ext uri="{FF2B5EF4-FFF2-40B4-BE49-F238E27FC236}">
                <a16:creationId xmlns:a16="http://schemas.microsoft.com/office/drawing/2014/main" id="{117259DE-F74B-9945-A980-9BB614CD7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28033" name="Text Box 33">
            <a:extLst>
              <a:ext uri="{FF2B5EF4-FFF2-40B4-BE49-F238E27FC236}">
                <a16:creationId xmlns:a16="http://schemas.microsoft.com/office/drawing/2014/main" id="{93077E3F-5EE9-C640-A18E-A94362A30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28034" name="Text Box 34">
            <a:extLst>
              <a:ext uri="{FF2B5EF4-FFF2-40B4-BE49-F238E27FC236}">
                <a16:creationId xmlns:a16="http://schemas.microsoft.com/office/drawing/2014/main" id="{705457B8-3112-154F-8A9C-0EE99B495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28035" name="Text Box 35">
            <a:extLst>
              <a:ext uri="{FF2B5EF4-FFF2-40B4-BE49-F238E27FC236}">
                <a16:creationId xmlns:a16="http://schemas.microsoft.com/office/drawing/2014/main" id="{4672C8FB-62EB-DA48-9BE5-746E27172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28036" name="Text Box 36">
            <a:extLst>
              <a:ext uri="{FF2B5EF4-FFF2-40B4-BE49-F238E27FC236}">
                <a16:creationId xmlns:a16="http://schemas.microsoft.com/office/drawing/2014/main" id="{9A4FD7E3-F39A-3A44-AD30-F82EDC3CC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nimBg="1"/>
      <p:bldP spid="128003" grpId="0" animBg="1"/>
      <p:bldP spid="128005" grpId="0" animBg="1"/>
      <p:bldP spid="128006" grpId="0"/>
      <p:bldP spid="128006" grpId="1"/>
      <p:bldP spid="128007" grpId="0" animBg="1"/>
      <p:bldP spid="128008" grpId="0" animBg="1"/>
      <p:bldP spid="128009" grpId="0" animBg="1"/>
      <p:bldP spid="128010" grpId="0" animBg="1"/>
      <p:bldP spid="128011" grpId="0" animBg="1"/>
      <p:bldP spid="128012" grpId="0" animBg="1"/>
      <p:bldP spid="128013" grpId="0" animBg="1"/>
      <p:bldP spid="128014" grpId="0" animBg="1"/>
      <p:bldP spid="128015" grpId="0" animBg="1"/>
      <p:bldP spid="128016" grpId="0" animBg="1"/>
      <p:bldP spid="128017" grpId="0" animBg="1"/>
      <p:bldP spid="128018" grpId="0" animBg="1"/>
      <p:bldP spid="128019" grpId="0" animBg="1"/>
      <p:bldP spid="128020" grpId="0" animBg="1"/>
      <p:bldP spid="128021" grpId="0" animBg="1"/>
      <p:bldP spid="128022" grpId="0" animBg="1"/>
      <p:bldP spid="128023" grpId="0" animBg="1"/>
      <p:bldP spid="128024" grpId="0" animBg="1"/>
      <p:bldP spid="128025" grpId="0" animBg="1"/>
      <p:bldP spid="128026" grpId="0" animBg="1"/>
      <p:bldP spid="128027" grpId="0" animBg="1"/>
      <p:bldP spid="128028" grpId="0" animBg="1"/>
      <p:bldP spid="128029" grpId="0" animBg="1"/>
      <p:bldP spid="128030" grpId="0" animBg="1"/>
      <p:bldP spid="128031" grpId="0" animBg="1"/>
      <p:bldP spid="128032" grpId="0" animBg="1"/>
      <p:bldP spid="128033" grpId="0" animBg="1"/>
      <p:bldP spid="128034" grpId="0" animBg="1"/>
      <p:bldP spid="128035" grpId="0" animBg="1"/>
      <p:bldP spid="1280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88" name="Rectangle 36">
            <a:extLst>
              <a:ext uri="{FF2B5EF4-FFF2-40B4-BE49-F238E27FC236}">
                <a16:creationId xmlns:a16="http://schemas.microsoft.com/office/drawing/2014/main" id="{F5A6274A-719C-214E-83BB-D43103D6A37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848600" y="1282700"/>
            <a:ext cx="381000" cy="533400"/>
          </a:xfrm>
        </p:spPr>
        <p:txBody>
          <a:bodyPr/>
          <a:lstStyle/>
          <a:p>
            <a:pPr>
              <a:defRPr/>
            </a:pPr>
            <a:r>
              <a:rPr lang="en-US" altLang="x-none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x-none" altLang="x-none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954" name="Text Box 2">
            <a:extLst>
              <a:ext uri="{FF2B5EF4-FFF2-40B4-BE49-F238E27FC236}">
                <a16:creationId xmlns:a16="http://schemas.microsoft.com/office/drawing/2014/main" id="{860437FF-1029-2749-BECB-44CEED9D4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25955" name="Text Box 3">
            <a:extLst>
              <a:ext uri="{FF2B5EF4-FFF2-40B4-BE49-F238E27FC236}">
                <a16:creationId xmlns:a16="http://schemas.microsoft.com/office/drawing/2014/main" id="{3197CDB4-B936-5843-9C63-CA7E2668F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5956" name="Rectangle 4">
            <a:extLst>
              <a:ext uri="{FF2B5EF4-FFF2-40B4-BE49-F238E27FC236}">
                <a16:creationId xmlns:a16="http://schemas.microsoft.com/office/drawing/2014/main" id="{CE1E4408-724B-B047-AB91-8059D9C9A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125957" name="Text Box 5">
            <a:extLst>
              <a:ext uri="{FF2B5EF4-FFF2-40B4-BE49-F238E27FC236}">
                <a16:creationId xmlns:a16="http://schemas.microsoft.com/office/drawing/2014/main" id="{860371CE-4A55-AD46-A1A3-26CE6E4C5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25958" name="Text Box 6">
            <a:extLst>
              <a:ext uri="{FF2B5EF4-FFF2-40B4-BE49-F238E27FC236}">
                <a16:creationId xmlns:a16="http://schemas.microsoft.com/office/drawing/2014/main" id="{D6C169C1-BD9D-E84E-802F-214A04BE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16100"/>
            <a:ext cx="6934200" cy="366254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does Wien’s law say?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A</a:t>
            </a:r>
            <a:r>
              <a:rPr lang="en-US" altLang="x-none" sz="2400" b="1" dirty="0">
                <a:solidFill>
                  <a:srgbClr val="FF0000"/>
                </a:solidFill>
              </a:rPr>
              <a:t>  That the color of the stars is related to the temperature of the star.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That stars come in different colors.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 </a:t>
            </a:r>
            <a:r>
              <a:rPr lang="en-US" altLang="x-none" sz="2400" b="1" dirty="0"/>
              <a:t>That there are seven spectral types of stars.</a:t>
            </a:r>
            <a:r>
              <a:rPr lang="en-US" altLang="x-none" sz="2400" b="1" dirty="0">
                <a:solidFill>
                  <a:schemeClr val="accent2"/>
                </a:solidFill>
              </a:rPr>
              <a:t> 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That hotter stars are brighter.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That a red star is brighter than a blue star.</a:t>
            </a:r>
          </a:p>
        </p:txBody>
      </p:sp>
      <p:sp>
        <p:nvSpPr>
          <p:cNvPr id="125959" name="Text Box 7">
            <a:extLst>
              <a:ext uri="{FF2B5EF4-FFF2-40B4-BE49-F238E27FC236}">
                <a16:creationId xmlns:a16="http://schemas.microsoft.com/office/drawing/2014/main" id="{B978EB45-5223-0440-AB91-4DDDC7F06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25960" name="Text Box 8">
            <a:extLst>
              <a:ext uri="{FF2B5EF4-FFF2-40B4-BE49-F238E27FC236}">
                <a16:creationId xmlns:a16="http://schemas.microsoft.com/office/drawing/2014/main" id="{6658A8FF-00BC-FC4B-B45D-4B939C9F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25961" name="Text Box 9">
            <a:extLst>
              <a:ext uri="{FF2B5EF4-FFF2-40B4-BE49-F238E27FC236}">
                <a16:creationId xmlns:a16="http://schemas.microsoft.com/office/drawing/2014/main" id="{7339581B-CE59-0F41-BE28-0838592A6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25962" name="Text Box 10">
            <a:extLst>
              <a:ext uri="{FF2B5EF4-FFF2-40B4-BE49-F238E27FC236}">
                <a16:creationId xmlns:a16="http://schemas.microsoft.com/office/drawing/2014/main" id="{FA50697C-7C89-D840-B89C-A456E1F84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25963" name="Text Box 11">
            <a:extLst>
              <a:ext uri="{FF2B5EF4-FFF2-40B4-BE49-F238E27FC236}">
                <a16:creationId xmlns:a16="http://schemas.microsoft.com/office/drawing/2014/main" id="{41D159B7-CBB5-AA45-AE95-7F93B8FA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5964" name="Text Box 12">
            <a:extLst>
              <a:ext uri="{FF2B5EF4-FFF2-40B4-BE49-F238E27FC236}">
                <a16:creationId xmlns:a16="http://schemas.microsoft.com/office/drawing/2014/main" id="{82AE84CD-A733-6349-9CCD-B05AA4C3C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25965" name="Text Box 13">
            <a:extLst>
              <a:ext uri="{FF2B5EF4-FFF2-40B4-BE49-F238E27FC236}">
                <a16:creationId xmlns:a16="http://schemas.microsoft.com/office/drawing/2014/main" id="{EA81A6E3-C09C-F34B-8F80-7B7991F27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25966" name="Text Box 14">
            <a:extLst>
              <a:ext uri="{FF2B5EF4-FFF2-40B4-BE49-F238E27FC236}">
                <a16:creationId xmlns:a16="http://schemas.microsoft.com/office/drawing/2014/main" id="{B9265D8D-5CB9-CE48-824D-85327B9F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25967" name="Text Box 15">
            <a:extLst>
              <a:ext uri="{FF2B5EF4-FFF2-40B4-BE49-F238E27FC236}">
                <a16:creationId xmlns:a16="http://schemas.microsoft.com/office/drawing/2014/main" id="{34F0394C-E5AC-C24F-9E17-D82140EC0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5968" name="Text Box 16">
            <a:extLst>
              <a:ext uri="{FF2B5EF4-FFF2-40B4-BE49-F238E27FC236}">
                <a16:creationId xmlns:a16="http://schemas.microsoft.com/office/drawing/2014/main" id="{16D38067-2F95-BC49-91FB-2496625B5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25969" name="Text Box 17">
            <a:extLst>
              <a:ext uri="{FF2B5EF4-FFF2-40B4-BE49-F238E27FC236}">
                <a16:creationId xmlns:a16="http://schemas.microsoft.com/office/drawing/2014/main" id="{0EF3A696-49D2-1440-BA14-4A2D79DB1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25970" name="Text Box 18">
            <a:extLst>
              <a:ext uri="{FF2B5EF4-FFF2-40B4-BE49-F238E27FC236}">
                <a16:creationId xmlns:a16="http://schemas.microsoft.com/office/drawing/2014/main" id="{BA36535C-C0C2-5D46-AC9A-EF50E4FD8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25971" name="Text Box 19">
            <a:extLst>
              <a:ext uri="{FF2B5EF4-FFF2-40B4-BE49-F238E27FC236}">
                <a16:creationId xmlns:a16="http://schemas.microsoft.com/office/drawing/2014/main" id="{90595AD1-A5C3-7149-A45C-4F660D275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25972" name="Text Box 20">
            <a:extLst>
              <a:ext uri="{FF2B5EF4-FFF2-40B4-BE49-F238E27FC236}">
                <a16:creationId xmlns:a16="http://schemas.microsoft.com/office/drawing/2014/main" id="{0D3E4C9D-29E4-EC48-8218-0E40E2DED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5973" name="Text Box 21">
            <a:extLst>
              <a:ext uri="{FF2B5EF4-FFF2-40B4-BE49-F238E27FC236}">
                <a16:creationId xmlns:a16="http://schemas.microsoft.com/office/drawing/2014/main" id="{039E8FE0-2D23-CD41-9847-2EE4FC680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25974" name="Text Box 22">
            <a:extLst>
              <a:ext uri="{FF2B5EF4-FFF2-40B4-BE49-F238E27FC236}">
                <a16:creationId xmlns:a16="http://schemas.microsoft.com/office/drawing/2014/main" id="{1014EF57-6D80-DB46-B75F-952206D10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25975" name="Text Box 23">
            <a:extLst>
              <a:ext uri="{FF2B5EF4-FFF2-40B4-BE49-F238E27FC236}">
                <a16:creationId xmlns:a16="http://schemas.microsoft.com/office/drawing/2014/main" id="{46C25088-2E2C-384F-B299-92C9DAFE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5976" name="Text Box 24">
            <a:extLst>
              <a:ext uri="{FF2B5EF4-FFF2-40B4-BE49-F238E27FC236}">
                <a16:creationId xmlns:a16="http://schemas.microsoft.com/office/drawing/2014/main" id="{FAC81308-B000-C540-ADCC-25F3E31D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25977" name="Text Box 25">
            <a:extLst>
              <a:ext uri="{FF2B5EF4-FFF2-40B4-BE49-F238E27FC236}">
                <a16:creationId xmlns:a16="http://schemas.microsoft.com/office/drawing/2014/main" id="{7F61D85D-9B56-6541-A42D-A725F642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5978" name="Text Box 26">
            <a:extLst>
              <a:ext uri="{FF2B5EF4-FFF2-40B4-BE49-F238E27FC236}">
                <a16:creationId xmlns:a16="http://schemas.microsoft.com/office/drawing/2014/main" id="{79FC9D7F-6095-7142-BDBF-BFAD4C38D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25979" name="Text Box 27">
            <a:extLst>
              <a:ext uri="{FF2B5EF4-FFF2-40B4-BE49-F238E27FC236}">
                <a16:creationId xmlns:a16="http://schemas.microsoft.com/office/drawing/2014/main" id="{370ED548-F6F1-4E4F-A664-C05E99FB8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25980" name="Text Box 28">
            <a:extLst>
              <a:ext uri="{FF2B5EF4-FFF2-40B4-BE49-F238E27FC236}">
                <a16:creationId xmlns:a16="http://schemas.microsoft.com/office/drawing/2014/main" id="{1BF5AED7-4BE1-1B43-9353-39B9D37D5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25981" name="Text Box 29">
            <a:extLst>
              <a:ext uri="{FF2B5EF4-FFF2-40B4-BE49-F238E27FC236}">
                <a16:creationId xmlns:a16="http://schemas.microsoft.com/office/drawing/2014/main" id="{C095B8D2-F625-4249-8409-36F8E6B99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25982" name="Text Box 30">
            <a:extLst>
              <a:ext uri="{FF2B5EF4-FFF2-40B4-BE49-F238E27FC236}">
                <a16:creationId xmlns:a16="http://schemas.microsoft.com/office/drawing/2014/main" id="{FB6E258F-3B98-024A-8ABC-30B9A2F9E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25983" name="Text Box 31">
            <a:extLst>
              <a:ext uri="{FF2B5EF4-FFF2-40B4-BE49-F238E27FC236}">
                <a16:creationId xmlns:a16="http://schemas.microsoft.com/office/drawing/2014/main" id="{E6D6462A-0A58-9747-A2A6-D9F6CBEBF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25984" name="Text Box 32">
            <a:extLst>
              <a:ext uri="{FF2B5EF4-FFF2-40B4-BE49-F238E27FC236}">
                <a16:creationId xmlns:a16="http://schemas.microsoft.com/office/drawing/2014/main" id="{EF5C25AD-63AD-6D47-BD5D-39A1A146E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25985" name="Text Box 33">
            <a:extLst>
              <a:ext uri="{FF2B5EF4-FFF2-40B4-BE49-F238E27FC236}">
                <a16:creationId xmlns:a16="http://schemas.microsoft.com/office/drawing/2014/main" id="{936C2DB6-F0FA-B747-BEFF-45369C18D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25986" name="Text Box 34">
            <a:extLst>
              <a:ext uri="{FF2B5EF4-FFF2-40B4-BE49-F238E27FC236}">
                <a16:creationId xmlns:a16="http://schemas.microsoft.com/office/drawing/2014/main" id="{0698C0D7-631F-1F48-99E9-784B2E6A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25987" name="Text Box 35">
            <a:extLst>
              <a:ext uri="{FF2B5EF4-FFF2-40B4-BE49-F238E27FC236}">
                <a16:creationId xmlns:a16="http://schemas.microsoft.com/office/drawing/2014/main" id="{E2E5C342-3955-6E4A-B289-74C8BE4B8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/>
      <p:bldP spid="125955" grpId="0" animBg="1"/>
      <p:bldP spid="125957" grpId="0" animBg="1"/>
      <p:bldP spid="125958" grpId="0"/>
      <p:bldP spid="125958" grpId="1"/>
      <p:bldP spid="125959" grpId="0" animBg="1"/>
      <p:bldP spid="125960" grpId="0" animBg="1"/>
      <p:bldP spid="125961" grpId="0" animBg="1"/>
      <p:bldP spid="125962" grpId="0" animBg="1"/>
      <p:bldP spid="125963" grpId="0" animBg="1"/>
      <p:bldP spid="125964" grpId="0" animBg="1"/>
      <p:bldP spid="125965" grpId="0" animBg="1"/>
      <p:bldP spid="125966" grpId="0" animBg="1"/>
      <p:bldP spid="125967" grpId="0" animBg="1"/>
      <p:bldP spid="125968" grpId="0" animBg="1"/>
      <p:bldP spid="125969" grpId="0" animBg="1"/>
      <p:bldP spid="125970" grpId="0" animBg="1"/>
      <p:bldP spid="125971" grpId="0" animBg="1"/>
      <p:bldP spid="125972" grpId="0" animBg="1"/>
      <p:bldP spid="125973" grpId="0" animBg="1"/>
      <p:bldP spid="125974" grpId="0" animBg="1"/>
      <p:bldP spid="125975" grpId="0" animBg="1"/>
      <p:bldP spid="125976" grpId="0" animBg="1"/>
      <p:bldP spid="125977" grpId="0" animBg="1"/>
      <p:bldP spid="125978" grpId="0" animBg="1"/>
      <p:bldP spid="125979" grpId="0" animBg="1"/>
      <p:bldP spid="125980" grpId="0" animBg="1"/>
      <p:bldP spid="125981" grpId="0" animBg="1"/>
      <p:bldP spid="125982" grpId="0" animBg="1"/>
      <p:bldP spid="125983" grpId="0" animBg="1"/>
      <p:bldP spid="125984" grpId="0" animBg="1"/>
      <p:bldP spid="125985" grpId="0" animBg="1"/>
      <p:bldP spid="125986" grpId="0" animBg="1"/>
      <p:bldP spid="12598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1046</Words>
  <Application>Microsoft Macintosh PowerPoint</Application>
  <PresentationFormat>On-screen Show (4:3)</PresentationFormat>
  <Paragraphs>313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Symbol</vt:lpstr>
      <vt:lpstr>Times</vt:lpstr>
      <vt:lpstr>Blank Presentation</vt:lpstr>
      <vt:lpstr>Setup:</vt:lpstr>
      <vt:lpstr>The spectral type (color) of stars</vt:lpstr>
      <vt:lpstr>Questions coming …</vt:lpstr>
      <vt:lpstr>Question 4 </vt:lpstr>
      <vt:lpstr>Question 5 </vt:lpstr>
      <vt:lpstr>Stars: temperature - examples</vt:lpstr>
      <vt:lpstr>Questions coming …</vt:lpstr>
      <vt:lpstr>Question 6</vt:lpstr>
      <vt:lpstr>Question 7</vt:lpstr>
      <vt:lpstr> </vt:lpstr>
      <vt:lpstr>The size of stars</vt:lpstr>
      <vt:lpstr>Questions coming …</vt:lpstr>
      <vt:lpstr>Question 8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</dc:title>
  <cp:lastModifiedBy>Tibor Torma</cp:lastModifiedBy>
  <cp:revision>68</cp:revision>
  <dcterms:modified xsi:type="dcterms:W3CDTF">2025-10-14T20:14:34Z</dcterms:modified>
</cp:coreProperties>
</file>